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charts/chart2.xml" ContentType="application/vnd.openxmlformats-officedocument.drawingml.chart+xml"/>
  <Override PartName="/ppt/theme/themeOverride2.xml" ContentType="application/vnd.openxmlformats-officedocument.themeOverride+xml"/>
  <Override PartName="/ppt/charts/chart3.xml" ContentType="application/vnd.openxmlformats-officedocument.drawingml.chart+xml"/>
  <Override PartName="/ppt/theme/themeOverride3.xml" ContentType="application/vnd.openxmlformats-officedocument.themeOverride+xml"/>
  <Override PartName="/ppt/charts/chart4.xml" ContentType="application/vnd.openxmlformats-officedocument.drawingml.chart+xml"/>
  <Override PartName="/ppt/theme/themeOverride4.xml" ContentType="application/vnd.openxmlformats-officedocument.themeOverride+xml"/>
  <Override PartName="/ppt/notesSlides/notesSlide4.xml" ContentType="application/vnd.openxmlformats-officedocument.presentationml.notesSlide+xml"/>
  <Override PartName="/ppt/charts/chart5.xml" ContentType="application/vnd.openxmlformats-officedocument.drawingml.chart+xml"/>
  <Override PartName="/ppt/theme/themeOverride5.xml" ContentType="application/vnd.openxmlformats-officedocument.themeOverride+xml"/>
  <Override PartName="/ppt/charts/chart6.xml" ContentType="application/vnd.openxmlformats-officedocument.drawingml.chart+xml"/>
  <Override PartName="/ppt/theme/themeOverride6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thumbnail" Target="docProps/thumbnail.jpeg"/><Relationship Id="rId2" Type="http://schemas.microsoft.com/office/2006/relationships/ui/userCustomization" Target="userCustomization/customUI.xml"/><Relationship Id="rId1" Type="http://schemas.openxmlformats.org/officeDocument/2006/relationships/officeDocument" Target="ppt/presentation.xml"/><Relationship Id="rId5" Type="http://schemas.openxmlformats.org/officeDocument/2006/relationships/extended-properties" Target="docProps/app.xml"/><Relationship Id="rId4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71" r:id="rId1"/>
  </p:sldMasterIdLst>
  <p:notesMasterIdLst>
    <p:notesMasterId r:id="rId13"/>
  </p:notesMasterIdLst>
  <p:handoutMasterIdLst>
    <p:handoutMasterId r:id="rId14"/>
  </p:handoutMasterIdLst>
  <p:sldIdLst>
    <p:sldId id="272" r:id="rId2"/>
    <p:sldId id="280" r:id="rId3"/>
    <p:sldId id="279" r:id="rId4"/>
    <p:sldId id="278" r:id="rId5"/>
    <p:sldId id="258" r:id="rId6"/>
    <p:sldId id="270" r:id="rId7"/>
    <p:sldId id="261" r:id="rId8"/>
    <p:sldId id="262" r:id="rId9"/>
    <p:sldId id="263" r:id="rId10"/>
    <p:sldId id="276" r:id="rId11"/>
    <p:sldId id="273" r:id="rId12"/>
  </p:sldIdLst>
  <p:sldSz cx="9144000" cy="6858000" type="screen4x3"/>
  <p:notesSz cx="6731000" cy="9867900"/>
  <p:defaultTextStyle>
    <a:defPPr>
      <a:defRPr lang="de-DE"/>
    </a:defPPr>
    <a:lvl1pPr algn="l" rtl="0" fontAlgn="base">
      <a:spcBef>
        <a:spcPct val="0"/>
      </a:spcBef>
      <a:spcAft>
        <a:spcPct val="40000"/>
      </a:spcAft>
      <a:buFont typeface="Wingdings" pitchFamily="2" charset="2"/>
      <a:defRPr kern="1200">
        <a:solidFill>
          <a:schemeClr val="tx1"/>
        </a:solidFill>
        <a:latin typeface="Frutiger LT Com 55 Roman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40000"/>
      </a:spcAft>
      <a:buFont typeface="Wingdings" pitchFamily="2" charset="2"/>
      <a:defRPr kern="1200">
        <a:solidFill>
          <a:schemeClr val="tx1"/>
        </a:solidFill>
        <a:latin typeface="Frutiger LT Com 55 Roman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40000"/>
      </a:spcAft>
      <a:buFont typeface="Wingdings" pitchFamily="2" charset="2"/>
      <a:defRPr kern="1200">
        <a:solidFill>
          <a:schemeClr val="tx1"/>
        </a:solidFill>
        <a:latin typeface="Frutiger LT Com 55 Roman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40000"/>
      </a:spcAft>
      <a:buFont typeface="Wingdings" pitchFamily="2" charset="2"/>
      <a:defRPr kern="1200">
        <a:solidFill>
          <a:schemeClr val="tx1"/>
        </a:solidFill>
        <a:latin typeface="Frutiger LT Com 55 Roman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40000"/>
      </a:spcAft>
      <a:buFont typeface="Wingdings" pitchFamily="2" charset="2"/>
      <a:defRPr kern="1200">
        <a:solidFill>
          <a:schemeClr val="tx1"/>
        </a:solidFill>
        <a:latin typeface="Frutiger LT Com 55 Roman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Frutiger LT Com 55 Roman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Frutiger LT Com 55 Roman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Frutiger LT Com 55 Roman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Frutiger LT Com 55 Roman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CBAA4"/>
    <a:srgbClr val="D4E6F4"/>
    <a:srgbClr val="A2D7CB"/>
    <a:srgbClr val="4C99B2"/>
    <a:srgbClr val="99C5D3"/>
    <a:srgbClr val="66A8BE"/>
    <a:srgbClr val="B2D3DE"/>
    <a:srgbClr val="006E92"/>
    <a:srgbClr val="25BAE2"/>
    <a:srgbClr val="E1E3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7B26C5-4107-4FEC-AEDC-1716B250A1EF}" styleName="Helle Formatvorlag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FD0F851-EC5A-4D38-B0AD-8093EC10F338}" styleName="Helle Formatvorlage 1 - Akz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E8B1032C-EA38-4F05-BA0D-38AFFFC7BED3}" styleName="Helle Formatvorlage 3 - Akzent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2A488322-F2BA-4B5B-9748-0D474271808F}" styleName="Mittlere Formatvorlage 3 - Akz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08FB837D-C827-4EFA-A057-4D05807E0F7C}" styleName="Designformatvorlage 1 - Akz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4" autoAdjust="0"/>
    <p:restoredTop sz="95871" autoAdjust="0"/>
  </p:normalViewPr>
  <p:slideViewPr>
    <p:cSldViewPr showGuides="1">
      <p:cViewPr varScale="1">
        <p:scale>
          <a:sx n="89" d="100"/>
          <a:sy n="89" d="100"/>
        </p:scale>
        <p:origin x="-1350" y="-108"/>
      </p:cViewPr>
      <p:guideLst>
        <p:guide orient="horz" pos="3793"/>
        <p:guide orient="horz" pos="255"/>
        <p:guide orient="horz" pos="1026"/>
        <p:guide pos="5466"/>
        <p:guide pos="29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82" d="100"/>
          <a:sy n="82" d="100"/>
        </p:scale>
        <p:origin x="-3882" y="-474"/>
      </p:cViewPr>
      <p:guideLst>
        <p:guide orient="horz" pos="386"/>
        <p:guide orient="horz" pos="5830"/>
        <p:guide orient="horz" pos="2201"/>
        <p:guide orient="horz" pos="2065"/>
        <p:guide pos="306"/>
        <p:guide pos="393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oleObject" Target="file:///\\iao-filer6.iao.fraunhofer.de\Benutzer414$\mkubach\Meine%20Dokumente\Projekte\SSEDIC%20Survey\130509%20Charts.xlsx" TargetMode="External"/><Relationship Id="rId1" Type="http://schemas.openxmlformats.org/officeDocument/2006/relationships/themeOverride" Target="../theme/themeOverride1.xm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oleObject" Target="file:///\\iao-filer6.iao.fraunhofer.de\Benutzer414$\mkubach\Meine%20Dokumente\Projekte\SSEDIC%20Survey\130509%20Charts.xlsx" TargetMode="External"/><Relationship Id="rId1" Type="http://schemas.openxmlformats.org/officeDocument/2006/relationships/themeOverride" Target="../theme/themeOverride2.xml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oleObject" Target="file:///\\iao-filer6.iao.fraunhofer.de\Benutzer414$\mkubach\Meine%20Dokumente\Projekte\SSEDIC%20Survey\130509%20Charts.xlsx" TargetMode="External"/><Relationship Id="rId1" Type="http://schemas.openxmlformats.org/officeDocument/2006/relationships/themeOverride" Target="../theme/themeOverride3.xml"/></Relationships>
</file>

<file path=ppt/charts/_rels/chart4.xml.rels><?xml version="1.0" encoding="UTF-8" standalone="yes"?>
<Relationships xmlns="http://schemas.openxmlformats.org/package/2006/relationships"><Relationship Id="rId2" Type="http://schemas.openxmlformats.org/officeDocument/2006/relationships/oleObject" Target="file:///\\iao-filer6.iao.fraunhofer.de\Benutzer414$\mkubach\Meine%20Dokumente\Projekte\SSEDIC%20Survey\130509%20Charts.xlsx" TargetMode="External"/><Relationship Id="rId1" Type="http://schemas.openxmlformats.org/officeDocument/2006/relationships/themeOverride" Target="../theme/themeOverride4.xml"/></Relationships>
</file>

<file path=ppt/charts/_rels/chart5.xml.rels><?xml version="1.0" encoding="UTF-8" standalone="yes"?>
<Relationships xmlns="http://schemas.openxmlformats.org/package/2006/relationships"><Relationship Id="rId2" Type="http://schemas.openxmlformats.org/officeDocument/2006/relationships/oleObject" Target="file:///\\iao-filer6.iao.fraunhofer.de\Benutzer414$\mkubach\Meine%20Dokumente\Projekte\SSEDIC%20Survey\130509%20Charts.xlsx" TargetMode="External"/><Relationship Id="rId1" Type="http://schemas.openxmlformats.org/officeDocument/2006/relationships/themeOverride" Target="../theme/themeOverride5.xml"/></Relationships>
</file>

<file path=ppt/charts/_rels/chart6.xml.rels><?xml version="1.0" encoding="UTF-8" standalone="yes"?>
<Relationships xmlns="http://schemas.openxmlformats.org/package/2006/relationships"><Relationship Id="rId2" Type="http://schemas.openxmlformats.org/officeDocument/2006/relationships/oleObject" Target="file:///\\iao-filer6.iao.fraunhofer.de\Benutzer414$\mkubach\Meine%20Dokumente\Projekte\SSEDIC%20Survey\130509%20Charts.xlsx" TargetMode="External"/><Relationship Id="rId1" Type="http://schemas.openxmlformats.org/officeDocument/2006/relationships/themeOverride" Target="../theme/themeOverride6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>
        <c:manualLayout>
          <c:layoutTarget val="inner"/>
          <c:xMode val="edge"/>
          <c:yMode val="edge"/>
          <c:x val="0.14943617261723371"/>
          <c:y val="0.10211478021187952"/>
          <c:w val="0.82026880274420444"/>
          <c:h val="0.6362314726803151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chemeClr val="tx1"/>
            </a:solidFill>
          </c:spPr>
          <c:invertIfNegative val="0"/>
          <c:dLbls>
            <c:dLbl>
              <c:idx val="0"/>
              <c:layout>
                <c:manualLayout>
                  <c:x val="4.0080160320641279E-3"/>
                  <c:y val="-5.367761070026035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4.2292458933615258E-3"/>
                  <c:y val="-2.371656772435912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7.5737561596403982E-3"/>
                  <c:y val="5.9286489272502157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numFmt formatCode="0%" sourceLinked="0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'General Information'!$B$6:$B$9</c:f>
              <c:strCache>
                <c:ptCount val="4"/>
                <c:pt idx="0">
                  <c:v>0 - 10 employees</c:v>
                </c:pt>
                <c:pt idx="1">
                  <c:v>11 - 50 employees</c:v>
                </c:pt>
                <c:pt idx="2">
                  <c:v>51 - 250 employees</c:v>
                </c:pt>
                <c:pt idx="3">
                  <c:v>&gt;250 employees</c:v>
                </c:pt>
              </c:strCache>
            </c:strRef>
          </c:cat>
          <c:val>
            <c:numRef>
              <c:f>'General Information'!$E$6:$E$9</c:f>
              <c:numCache>
                <c:formatCode>0%</c:formatCode>
                <c:ptCount val="4"/>
                <c:pt idx="0">
                  <c:v>0.42857142857142855</c:v>
                </c:pt>
                <c:pt idx="1">
                  <c:v>0.35714285714285737</c:v>
                </c:pt>
                <c:pt idx="2">
                  <c:v>0.11904761904761907</c:v>
                </c:pt>
                <c:pt idx="3">
                  <c:v>9.5238095238095261E-2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43581568"/>
        <c:axId val="143583104"/>
      </c:barChart>
      <c:catAx>
        <c:axId val="143581568"/>
        <c:scaling>
          <c:orientation val="minMax"/>
        </c:scaling>
        <c:delete val="0"/>
        <c:axPos val="b"/>
        <c:majorTickMark val="out"/>
        <c:minorTickMark val="none"/>
        <c:tickLblPos val="nextTo"/>
        <c:crossAx val="143583104"/>
        <c:crosses val="autoZero"/>
        <c:auto val="1"/>
        <c:lblAlgn val="ctr"/>
        <c:lblOffset val="100"/>
        <c:noMultiLvlLbl val="0"/>
      </c:catAx>
      <c:valAx>
        <c:axId val="143583104"/>
        <c:scaling>
          <c:orientation val="minMax"/>
        </c:scaling>
        <c:delete val="0"/>
        <c:axPos val="l"/>
        <c:majorGridlines>
          <c:spPr>
            <a:ln>
              <a:solidFill>
                <a:schemeClr val="bg1">
                  <a:lumMod val="65000"/>
                </a:schemeClr>
              </a:solidFill>
            </a:ln>
          </c:spPr>
        </c:majorGridlines>
        <c:numFmt formatCode="0%" sourceLinked="0"/>
        <c:majorTickMark val="out"/>
        <c:minorTickMark val="none"/>
        <c:tickLblPos val="nextTo"/>
        <c:crossAx val="143581568"/>
        <c:crosses val="autoZero"/>
        <c:crossBetween val="between"/>
        <c:majorUnit val="0.1"/>
      </c:valAx>
    </c:plotArea>
    <c:plotVisOnly val="1"/>
    <c:dispBlanksAs val="gap"/>
    <c:showDLblsOverMax val="0"/>
  </c:chart>
  <c:spPr>
    <a:ln>
      <a:noFill/>
    </a:ln>
  </c:spPr>
  <c:txPr>
    <a:bodyPr/>
    <a:lstStyle/>
    <a:p>
      <a:pPr>
        <a:defRPr>
          <a:latin typeface="Frutiger 45 Light" pitchFamily="34" charset="0"/>
          <a:cs typeface="Times New Roman" pitchFamily="18" charset="0"/>
        </a:defRPr>
      </a:pPr>
      <a:endParaRPr lang="de-DE"/>
    </a:p>
  </c:txPr>
  <c:externalData r:id="rId2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>
        <c:manualLayout>
          <c:layoutTarget val="inner"/>
          <c:xMode val="edge"/>
          <c:yMode val="edge"/>
          <c:x val="0.11914114797867183"/>
          <c:y val="3.6566681133362269E-2"/>
          <c:w val="0.93361437062706998"/>
          <c:h val="0.76832636865273729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chemeClr val="tx1"/>
            </a:solidFill>
          </c:spPr>
          <c:invertIfNegative val="0"/>
          <c:dLbls>
            <c:dLbl>
              <c:idx val="0"/>
              <c:layout>
                <c:manualLayout>
                  <c:x val="1.1360634239460701E-2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8.6037647906846287E-3"/>
                  <c:y val="-5.711275432521505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4.3018823953423144E-3"/>
                  <c:y val="-4.749416987350392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0"/>
                  <c:y val="-5.565313477710607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numFmt formatCode="0%" sourceLinked="0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'General Information'!$B$17:$B$20</c:f>
              <c:strCache>
                <c:ptCount val="4"/>
                <c:pt idx="0">
                  <c:v>0 - 2 mio EUR</c:v>
                </c:pt>
                <c:pt idx="1">
                  <c:v>&gt;2 - 10 mio  EUR</c:v>
                </c:pt>
                <c:pt idx="2">
                  <c:v> &gt;10 - 50 mio  EUR</c:v>
                </c:pt>
                <c:pt idx="3">
                  <c:v>&gt;50 mio EUR</c:v>
                </c:pt>
              </c:strCache>
            </c:strRef>
          </c:cat>
          <c:val>
            <c:numRef>
              <c:f>'General Information'!$E$17:$E$20</c:f>
              <c:numCache>
                <c:formatCode>0%</c:formatCode>
                <c:ptCount val="4"/>
                <c:pt idx="0">
                  <c:v>0.66666666666666663</c:v>
                </c:pt>
                <c:pt idx="1">
                  <c:v>9.5238095238095247E-2</c:v>
                </c:pt>
                <c:pt idx="2">
                  <c:v>0.11904761904761905</c:v>
                </c:pt>
                <c:pt idx="3">
                  <c:v>0.11904761904761905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43886592"/>
        <c:axId val="143892480"/>
      </c:barChart>
      <c:catAx>
        <c:axId val="143886592"/>
        <c:scaling>
          <c:orientation val="minMax"/>
        </c:scaling>
        <c:delete val="0"/>
        <c:axPos val="b"/>
        <c:majorTickMark val="out"/>
        <c:minorTickMark val="none"/>
        <c:tickLblPos val="nextTo"/>
        <c:crossAx val="143892480"/>
        <c:crosses val="autoZero"/>
        <c:auto val="1"/>
        <c:lblAlgn val="ctr"/>
        <c:lblOffset val="100"/>
        <c:noMultiLvlLbl val="0"/>
      </c:catAx>
      <c:valAx>
        <c:axId val="143892480"/>
        <c:scaling>
          <c:orientation val="minMax"/>
        </c:scaling>
        <c:delete val="0"/>
        <c:axPos val="l"/>
        <c:majorGridlines>
          <c:spPr>
            <a:ln>
              <a:solidFill>
                <a:schemeClr val="bg1">
                  <a:lumMod val="65000"/>
                </a:schemeClr>
              </a:solidFill>
            </a:ln>
          </c:spPr>
        </c:majorGridlines>
        <c:numFmt formatCode="###0%" sourceLinked="0"/>
        <c:majorTickMark val="out"/>
        <c:minorTickMark val="none"/>
        <c:tickLblPos val="nextTo"/>
        <c:crossAx val="143886592"/>
        <c:crosses val="autoZero"/>
        <c:crossBetween val="between"/>
      </c:valAx>
    </c:plotArea>
    <c:plotVisOnly val="1"/>
    <c:dispBlanksAs val="gap"/>
    <c:showDLblsOverMax val="0"/>
  </c:chart>
  <c:spPr>
    <a:ln>
      <a:noFill/>
    </a:ln>
  </c:spPr>
  <c:txPr>
    <a:bodyPr/>
    <a:lstStyle/>
    <a:p>
      <a:pPr>
        <a:defRPr>
          <a:latin typeface="Frutiger 45 Light" pitchFamily="34" charset="0"/>
          <a:cs typeface="Times New Roman" pitchFamily="18" charset="0"/>
        </a:defRPr>
      </a:pPr>
      <a:endParaRPr lang="de-DE"/>
    </a:p>
  </c:txPr>
  <c:externalData r:id="rId2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/>
      <c:barChart>
        <c:barDir val="bar"/>
        <c:grouping val="percentStacked"/>
        <c:varyColors val="0"/>
        <c:ser>
          <c:idx val="0"/>
          <c:order val="0"/>
          <c:tx>
            <c:v>Strongly Disagree</c:v>
          </c:tx>
          <c:spPr>
            <a:solidFill>
              <a:schemeClr val="bg1">
                <a:lumMod val="75000"/>
              </a:schemeClr>
            </a:solidFill>
          </c:spPr>
          <c:invertIfNegative val="0"/>
          <c:dLbls>
            <c:numFmt formatCode="#,##0" sourceLinked="0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'Authentification and Problems'!$E$18:$F$18</c:f>
              <c:strCache>
                <c:ptCount val="2"/>
                <c:pt idx="0">
                  <c:v>We often encounter problems due to user
errors (e.g. incorrect user address)</c:v>
                </c:pt>
                <c:pt idx="1">
                  <c:v>We often encounter problems in our user
authentication management</c:v>
                </c:pt>
              </c:strCache>
            </c:strRef>
          </c:cat>
          <c:val>
            <c:numRef>
              <c:f>'Authentification and Problems'!$E$19:$F$19</c:f>
              <c:numCache>
                <c:formatCode>###0.0</c:formatCode>
                <c:ptCount val="2"/>
                <c:pt idx="0">
                  <c:v>40.909090909090914</c:v>
                </c:pt>
                <c:pt idx="1">
                  <c:v>25</c:v>
                </c:pt>
              </c:numCache>
            </c:numRef>
          </c:val>
        </c:ser>
        <c:ser>
          <c:idx val="1"/>
          <c:order val="1"/>
          <c:tx>
            <c:v>Disagree</c:v>
          </c:tx>
          <c:spPr>
            <a:solidFill>
              <a:schemeClr val="bg1">
                <a:lumMod val="65000"/>
              </a:schemeClr>
            </a:solidFill>
          </c:spPr>
          <c:invertIfNegative val="0"/>
          <c:dLbls>
            <c:numFmt formatCode="#,##0" sourceLinked="0"/>
            <c:txPr>
              <a:bodyPr/>
              <a:lstStyle/>
              <a:p>
                <a:pPr>
                  <a:defRPr>
                    <a:solidFill>
                      <a:schemeClr val="bg1"/>
                    </a:solidFill>
                  </a:defRPr>
                </a:pPr>
                <a:endParaRPr lang="de-DE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'Authentification and Problems'!$E$18:$F$18</c:f>
              <c:strCache>
                <c:ptCount val="2"/>
                <c:pt idx="0">
                  <c:v>We often encounter problems due to user
errors (e.g. incorrect user address)</c:v>
                </c:pt>
                <c:pt idx="1">
                  <c:v>We often encounter problems in our user
authentication management</c:v>
                </c:pt>
              </c:strCache>
            </c:strRef>
          </c:cat>
          <c:val>
            <c:numRef>
              <c:f>'Authentification and Problems'!$E$20:$F$20</c:f>
              <c:numCache>
                <c:formatCode>###0.0</c:formatCode>
                <c:ptCount val="2"/>
                <c:pt idx="0">
                  <c:v>25</c:v>
                </c:pt>
                <c:pt idx="1">
                  <c:v>27.272727272727249</c:v>
                </c:pt>
              </c:numCache>
            </c:numRef>
          </c:val>
        </c:ser>
        <c:ser>
          <c:idx val="2"/>
          <c:order val="2"/>
          <c:tx>
            <c:v>Neutral</c:v>
          </c:tx>
          <c:spPr>
            <a:solidFill>
              <a:schemeClr val="bg1">
                <a:lumMod val="50000"/>
              </a:schemeClr>
            </a:solidFill>
          </c:spPr>
          <c:invertIfNegative val="0"/>
          <c:dLbls>
            <c:numFmt formatCode="#,##0" sourceLinked="0"/>
            <c:txPr>
              <a:bodyPr/>
              <a:lstStyle/>
              <a:p>
                <a:pPr>
                  <a:defRPr>
                    <a:solidFill>
                      <a:schemeClr val="bg1"/>
                    </a:solidFill>
                  </a:defRPr>
                </a:pPr>
                <a:endParaRPr lang="de-DE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'Authentification and Problems'!$E$18:$F$18</c:f>
              <c:strCache>
                <c:ptCount val="2"/>
                <c:pt idx="0">
                  <c:v>We often encounter problems due to user
errors (e.g. incorrect user address)</c:v>
                </c:pt>
                <c:pt idx="1">
                  <c:v>We often encounter problems in our user
authentication management</c:v>
                </c:pt>
              </c:strCache>
            </c:strRef>
          </c:cat>
          <c:val>
            <c:numRef>
              <c:f>'Authentification and Problems'!$E$21:$F$21</c:f>
              <c:numCache>
                <c:formatCode>###0.0</c:formatCode>
                <c:ptCount val="2"/>
                <c:pt idx="0">
                  <c:v>25</c:v>
                </c:pt>
                <c:pt idx="1">
                  <c:v>36.363636363636338</c:v>
                </c:pt>
              </c:numCache>
            </c:numRef>
          </c:val>
        </c:ser>
        <c:ser>
          <c:idx val="3"/>
          <c:order val="3"/>
          <c:tx>
            <c:v>Agree</c:v>
          </c:tx>
          <c:spPr>
            <a:solidFill>
              <a:schemeClr val="tx1">
                <a:lumMod val="65000"/>
                <a:lumOff val="35000"/>
              </a:schemeClr>
            </a:solidFill>
          </c:spPr>
          <c:invertIfNegative val="0"/>
          <c:dLbls>
            <c:numFmt formatCode="#,##0" sourceLinked="0"/>
            <c:txPr>
              <a:bodyPr/>
              <a:lstStyle/>
              <a:p>
                <a:pPr>
                  <a:defRPr>
                    <a:solidFill>
                      <a:schemeClr val="bg1"/>
                    </a:solidFill>
                  </a:defRPr>
                </a:pPr>
                <a:endParaRPr lang="de-DE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'Authentification and Problems'!$E$18:$F$18</c:f>
              <c:strCache>
                <c:ptCount val="2"/>
                <c:pt idx="0">
                  <c:v>We often encounter problems due to user
errors (e.g. incorrect user address)</c:v>
                </c:pt>
                <c:pt idx="1">
                  <c:v>We often encounter problems in our user
authentication management</c:v>
                </c:pt>
              </c:strCache>
            </c:strRef>
          </c:cat>
          <c:val>
            <c:numRef>
              <c:f>'Authentification and Problems'!$E$22:$F$22</c:f>
              <c:numCache>
                <c:formatCode>###0.0</c:formatCode>
                <c:ptCount val="2"/>
                <c:pt idx="0">
                  <c:v>9.0909090909090953</c:v>
                </c:pt>
                <c:pt idx="1">
                  <c:v>4.5454545454545459</c:v>
                </c:pt>
              </c:numCache>
            </c:numRef>
          </c:val>
        </c:ser>
        <c:ser>
          <c:idx val="4"/>
          <c:order val="4"/>
          <c:tx>
            <c:v>Strongly Agree</c:v>
          </c:tx>
          <c:spPr>
            <a:solidFill>
              <a:schemeClr val="tx1"/>
            </a:solidFill>
          </c:spPr>
          <c:invertIfNegative val="0"/>
          <c:dLbls>
            <c:dLbl>
              <c:idx val="0"/>
              <c:delete val="1"/>
            </c:dLbl>
            <c:numFmt formatCode="#,##0" sourceLinked="0"/>
            <c:txPr>
              <a:bodyPr/>
              <a:lstStyle/>
              <a:p>
                <a:pPr>
                  <a:defRPr>
                    <a:solidFill>
                      <a:schemeClr val="bg1"/>
                    </a:solidFill>
                  </a:defRPr>
                </a:pPr>
                <a:endParaRPr lang="de-DE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'Authentification and Problems'!$E$18:$F$18</c:f>
              <c:strCache>
                <c:ptCount val="2"/>
                <c:pt idx="0">
                  <c:v>We often encounter problems due to user
errors (e.g. incorrect user address)</c:v>
                </c:pt>
                <c:pt idx="1">
                  <c:v>We often encounter problems in our user
authentication management</c:v>
                </c:pt>
              </c:strCache>
            </c:strRef>
          </c:cat>
          <c:val>
            <c:numRef>
              <c:f>'Authentification and Problems'!$E$23:$F$23</c:f>
              <c:numCache>
                <c:formatCode>###0.0</c:formatCode>
                <c:ptCount val="2"/>
                <c:pt idx="0">
                  <c:v>0</c:v>
                </c:pt>
                <c:pt idx="1">
                  <c:v>6.8181818181818157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overlap val="100"/>
        <c:axId val="38394496"/>
        <c:axId val="38404480"/>
      </c:barChart>
      <c:catAx>
        <c:axId val="38394496"/>
        <c:scaling>
          <c:orientation val="minMax"/>
        </c:scaling>
        <c:delete val="0"/>
        <c:axPos val="l"/>
        <c:majorTickMark val="out"/>
        <c:minorTickMark val="none"/>
        <c:tickLblPos val="nextTo"/>
        <c:txPr>
          <a:bodyPr/>
          <a:lstStyle/>
          <a:p>
            <a:pPr>
              <a:defRPr sz="1000"/>
            </a:pPr>
            <a:endParaRPr lang="de-DE"/>
          </a:p>
        </c:txPr>
        <c:crossAx val="38404480"/>
        <c:crosses val="autoZero"/>
        <c:auto val="1"/>
        <c:lblAlgn val="ctr"/>
        <c:lblOffset val="100"/>
        <c:noMultiLvlLbl val="0"/>
      </c:catAx>
      <c:valAx>
        <c:axId val="38404480"/>
        <c:scaling>
          <c:orientation val="minMax"/>
        </c:scaling>
        <c:delete val="0"/>
        <c:axPos val="b"/>
        <c:majorGridlines/>
        <c:numFmt formatCode="0%" sourceLinked="1"/>
        <c:majorTickMark val="out"/>
        <c:minorTickMark val="none"/>
        <c:tickLblPos val="nextTo"/>
        <c:crossAx val="3839449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34048898830555746"/>
          <c:y val="7.1280949215285896E-2"/>
          <c:w val="0.65149391563134018"/>
          <c:h val="0.14321858119105924"/>
        </c:manualLayout>
      </c:layout>
      <c:overlay val="0"/>
    </c:legend>
    <c:plotVisOnly val="1"/>
    <c:dispBlanksAs val="gap"/>
    <c:showDLblsOverMax val="0"/>
  </c:chart>
  <c:spPr>
    <a:ln>
      <a:noFill/>
    </a:ln>
  </c:spPr>
  <c:txPr>
    <a:bodyPr/>
    <a:lstStyle/>
    <a:p>
      <a:pPr>
        <a:defRPr>
          <a:latin typeface="Frutiger 45 Light" pitchFamily="34" charset="0"/>
        </a:defRPr>
      </a:pPr>
      <a:endParaRPr lang="de-DE"/>
    </a:p>
  </c:txPr>
  <c:externalData r:id="rId2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>
        <c:manualLayout>
          <c:layoutTarget val="inner"/>
          <c:xMode val="edge"/>
          <c:yMode val="edge"/>
          <c:x val="0.32820242511008452"/>
          <c:y val="5.7001237134939133E-2"/>
          <c:w val="0.6402456924289428"/>
          <c:h val="0.74581773313791611"/>
        </c:manualLayout>
      </c:layout>
      <c:barChart>
        <c:barDir val="bar"/>
        <c:grouping val="clustered"/>
        <c:varyColors val="0"/>
        <c:ser>
          <c:idx val="1"/>
          <c:order val="0"/>
          <c:tx>
            <c:v>Tourism</c:v>
          </c:tx>
          <c:spPr>
            <a:solidFill>
              <a:schemeClr val="bg1">
                <a:lumMod val="65000"/>
              </a:schemeClr>
            </a:solidFill>
          </c:spPr>
          <c:invertIfNegative val="0"/>
          <c:dLbls>
            <c:numFmt formatCode="0%" sourceLinked="0"/>
            <c:txPr>
              <a:bodyPr/>
              <a:lstStyle/>
              <a:p>
                <a:pPr>
                  <a:defRPr sz="900"/>
                </a:pPr>
                <a:endParaRPr lang="de-DE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'Authentification and Problems'!$S$43:$S$47</c:f>
              <c:strCache>
                <c:ptCount val="5"/>
                <c:pt idx="0">
                  <c:v>Other</c:v>
                </c:pt>
                <c:pt idx="1">
                  <c:v>False Information</c:v>
                </c:pt>
                <c:pt idx="2">
                  <c:v>Interpretation Error</c:v>
                </c:pt>
                <c:pt idx="3">
                  <c:v>Forgotten Password</c:v>
                </c:pt>
                <c:pt idx="4">
                  <c:v>Typing Errors</c:v>
                </c:pt>
              </c:strCache>
            </c:strRef>
          </c:cat>
          <c:val>
            <c:numRef>
              <c:f>'Authentification and Problems'!$Y$43:$Y$47</c:f>
              <c:numCache>
                <c:formatCode>###0.0%</c:formatCode>
                <c:ptCount val="5"/>
                <c:pt idx="0">
                  <c:v>6.25E-2</c:v>
                </c:pt>
                <c:pt idx="1">
                  <c:v>0.25</c:v>
                </c:pt>
                <c:pt idx="2">
                  <c:v>0.18750000000000006</c:v>
                </c:pt>
                <c:pt idx="3">
                  <c:v>0.125</c:v>
                </c:pt>
                <c:pt idx="4">
                  <c:v>0.6875</c:v>
                </c:pt>
              </c:numCache>
            </c:numRef>
          </c:val>
        </c:ser>
        <c:ser>
          <c:idx val="0"/>
          <c:order val="1"/>
          <c:tx>
            <c:v>Adult Entertainment</c:v>
          </c:tx>
          <c:spPr>
            <a:solidFill>
              <a:schemeClr val="tx1"/>
            </a:solidFill>
          </c:spPr>
          <c:invertIfNegative val="0"/>
          <c:dLbls>
            <c:numFmt formatCode="0%" sourceLinked="0"/>
            <c:txPr>
              <a:bodyPr/>
              <a:lstStyle/>
              <a:p>
                <a:pPr>
                  <a:defRPr sz="900"/>
                </a:pPr>
                <a:endParaRPr lang="de-DE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'Authentification and Problems'!$S$43:$S$47</c:f>
              <c:strCache>
                <c:ptCount val="5"/>
                <c:pt idx="0">
                  <c:v>Other</c:v>
                </c:pt>
                <c:pt idx="1">
                  <c:v>False Information</c:v>
                </c:pt>
                <c:pt idx="2">
                  <c:v>Interpretation Error</c:v>
                </c:pt>
                <c:pt idx="3">
                  <c:v>Forgotten Password</c:v>
                </c:pt>
                <c:pt idx="4">
                  <c:v>Typing Errors</c:v>
                </c:pt>
              </c:strCache>
            </c:strRef>
          </c:cat>
          <c:val>
            <c:numRef>
              <c:f>'Authentification and Problems'!$V$43:$V$47</c:f>
              <c:numCache>
                <c:formatCode>###0.0%</c:formatCode>
                <c:ptCount val="5"/>
                <c:pt idx="0">
                  <c:v>9.0909090909090981E-2</c:v>
                </c:pt>
                <c:pt idx="1">
                  <c:v>0.18181818181818193</c:v>
                </c:pt>
                <c:pt idx="2">
                  <c:v>0.27272727272727282</c:v>
                </c:pt>
                <c:pt idx="3">
                  <c:v>0.54545454545454541</c:v>
                </c:pt>
                <c:pt idx="4">
                  <c:v>0.45454545454545453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axId val="38434304"/>
        <c:axId val="38435840"/>
      </c:barChart>
      <c:catAx>
        <c:axId val="38434304"/>
        <c:scaling>
          <c:orientation val="minMax"/>
        </c:scaling>
        <c:delete val="0"/>
        <c:axPos val="l"/>
        <c:majorTickMark val="out"/>
        <c:minorTickMark val="none"/>
        <c:tickLblPos val="nextTo"/>
        <c:crossAx val="38435840"/>
        <c:crosses val="autoZero"/>
        <c:auto val="1"/>
        <c:lblAlgn val="ctr"/>
        <c:lblOffset val="100"/>
        <c:noMultiLvlLbl val="0"/>
      </c:catAx>
      <c:valAx>
        <c:axId val="38435840"/>
        <c:scaling>
          <c:orientation val="minMax"/>
          <c:max val="1"/>
        </c:scaling>
        <c:delete val="0"/>
        <c:axPos val="b"/>
        <c:majorGridlines>
          <c:spPr>
            <a:ln>
              <a:solidFill>
                <a:schemeClr val="bg1">
                  <a:lumMod val="75000"/>
                </a:schemeClr>
              </a:solidFill>
            </a:ln>
          </c:spPr>
        </c:majorGridlines>
        <c:numFmt formatCode="###0%" sourceLinked="0"/>
        <c:majorTickMark val="out"/>
        <c:minorTickMark val="none"/>
        <c:tickLblPos val="nextTo"/>
        <c:crossAx val="38434304"/>
        <c:crosses val="autoZero"/>
        <c:crossBetween val="between"/>
        <c:majorUnit val="0.1"/>
      </c:valAx>
    </c:plotArea>
    <c:legend>
      <c:legendPos val="r"/>
      <c:layout>
        <c:manualLayout>
          <c:xMode val="edge"/>
          <c:yMode val="edge"/>
          <c:x val="0.4942241310745249"/>
          <c:y val="0.91053053514754156"/>
          <c:w val="0.37905410584007593"/>
          <c:h val="6.6636795923522132E-2"/>
        </c:manualLayout>
      </c:layout>
      <c:overlay val="0"/>
    </c:legend>
    <c:plotVisOnly val="1"/>
    <c:dispBlanksAs val="gap"/>
    <c:showDLblsOverMax val="0"/>
  </c:chart>
  <c:spPr>
    <a:ln>
      <a:noFill/>
    </a:ln>
  </c:spPr>
  <c:externalData r:id="rId2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>
        <c:manualLayout>
          <c:layoutTarget val="inner"/>
          <c:xMode val="edge"/>
          <c:yMode val="edge"/>
          <c:x val="0.32848163353596094"/>
          <c:y val="1.5182005166207437E-2"/>
          <c:w val="0.57895852848182328"/>
          <c:h val="0.74390642141221663"/>
        </c:manualLayout>
      </c:layout>
      <c:barChart>
        <c:barDir val="bar"/>
        <c:grouping val="clustered"/>
        <c:varyColors val="0"/>
        <c:ser>
          <c:idx val="1"/>
          <c:order val="0"/>
          <c:tx>
            <c:v>Tourism</c:v>
          </c:tx>
          <c:spPr>
            <a:solidFill>
              <a:schemeClr val="bg1">
                <a:lumMod val="65000"/>
              </a:schemeClr>
            </a:solidFill>
          </c:spPr>
          <c:invertIfNegative val="0"/>
          <c:dLbls>
            <c:dLbl>
              <c:idx val="1"/>
              <c:layout>
                <c:manualLayout>
                  <c:x val="0"/>
                  <c:y val="5.2910052910052907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3.6730945821854912E-3"/>
                  <c:y val="5.2905886764154355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numFmt formatCode="0%" sourceLinked="0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'Authentification and Problems'!$S$7:$S$12</c:f>
              <c:strCache>
                <c:ptCount val="6"/>
                <c:pt idx="0">
                  <c:v>No authentication necessary</c:v>
                </c:pt>
                <c:pt idx="1">
                  <c:v>Other</c:v>
                </c:pt>
                <c:pt idx="2">
                  <c:v>Google ID / Open ID</c:v>
                </c:pt>
                <c:pt idx="3">
                  <c:v>National Electronic ID Card (e.g. German Personalausweis,...)</c:v>
                </c:pt>
                <c:pt idx="4">
                  <c:v>Facebook Connect</c:v>
                </c:pt>
                <c:pt idx="5">
                  <c:v>Username and Password</c:v>
                </c:pt>
              </c:strCache>
            </c:strRef>
          </c:cat>
          <c:val>
            <c:numRef>
              <c:f>'Authentification and Problems'!$Y$7:$Y$12</c:f>
              <c:numCache>
                <c:formatCode>###0.0%</c:formatCode>
                <c:ptCount val="6"/>
                <c:pt idx="0">
                  <c:v>0.90909090909090906</c:v>
                </c:pt>
                <c:pt idx="1">
                  <c:v>4.5454545454545463E-2</c:v>
                </c:pt>
                <c:pt idx="2" formatCode="0%">
                  <c:v>0</c:v>
                </c:pt>
                <c:pt idx="3" formatCode="0%">
                  <c:v>0</c:v>
                </c:pt>
                <c:pt idx="4">
                  <c:v>0.27272727272727282</c:v>
                </c:pt>
                <c:pt idx="5">
                  <c:v>0.13636363636363635</c:v>
                </c:pt>
              </c:numCache>
            </c:numRef>
          </c:val>
        </c:ser>
        <c:ser>
          <c:idx val="0"/>
          <c:order val="1"/>
          <c:tx>
            <c:v>Adult Entertainment</c:v>
          </c:tx>
          <c:spPr>
            <a:solidFill>
              <a:schemeClr val="tx1"/>
            </a:solidFill>
          </c:spPr>
          <c:invertIfNegative val="0"/>
          <c:dLbls>
            <c:dLbl>
              <c:idx val="0"/>
              <c:layout>
                <c:manualLayout>
                  <c:x val="0"/>
                  <c:y val="-1.587301587301577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numFmt formatCode="0%" sourceLinked="0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'Authentification and Problems'!$S$7:$S$12</c:f>
              <c:strCache>
                <c:ptCount val="6"/>
                <c:pt idx="0">
                  <c:v>No authentication necessary</c:v>
                </c:pt>
                <c:pt idx="1">
                  <c:v>Other</c:v>
                </c:pt>
                <c:pt idx="2">
                  <c:v>Google ID / Open ID</c:v>
                </c:pt>
                <c:pt idx="3">
                  <c:v>National Electronic ID Card (e.g. German Personalausweis,...)</c:v>
                </c:pt>
                <c:pt idx="4">
                  <c:v>Facebook Connect</c:v>
                </c:pt>
                <c:pt idx="5">
                  <c:v>Username and Password</c:v>
                </c:pt>
              </c:strCache>
            </c:strRef>
          </c:cat>
          <c:val>
            <c:numRef>
              <c:f>'Authentification and Problems'!$V$7:$V$12</c:f>
              <c:numCache>
                <c:formatCode>###0.0%</c:formatCode>
                <c:ptCount val="6"/>
                <c:pt idx="0">
                  <c:v>0.26666666666666677</c:v>
                </c:pt>
                <c:pt idx="1">
                  <c:v>0.26666666666666677</c:v>
                </c:pt>
                <c:pt idx="2">
                  <c:v>0.13333333333333339</c:v>
                </c:pt>
                <c:pt idx="3">
                  <c:v>0.2</c:v>
                </c:pt>
                <c:pt idx="4" formatCode="0%">
                  <c:v>0</c:v>
                </c:pt>
                <c:pt idx="5">
                  <c:v>0.66666666666666663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axId val="38960512"/>
        <c:axId val="38970496"/>
      </c:barChart>
      <c:catAx>
        <c:axId val="38960512"/>
        <c:scaling>
          <c:orientation val="minMax"/>
        </c:scaling>
        <c:delete val="0"/>
        <c:axPos val="l"/>
        <c:majorTickMark val="out"/>
        <c:minorTickMark val="none"/>
        <c:tickLblPos val="nextTo"/>
        <c:crossAx val="38970496"/>
        <c:crosses val="autoZero"/>
        <c:auto val="1"/>
        <c:lblAlgn val="ctr"/>
        <c:lblOffset val="100"/>
        <c:noMultiLvlLbl val="0"/>
      </c:catAx>
      <c:valAx>
        <c:axId val="38970496"/>
        <c:scaling>
          <c:orientation val="minMax"/>
        </c:scaling>
        <c:delete val="0"/>
        <c:axPos val="b"/>
        <c:majorGridlines>
          <c:spPr>
            <a:ln>
              <a:solidFill>
                <a:schemeClr val="bg1">
                  <a:lumMod val="75000"/>
                </a:schemeClr>
              </a:solidFill>
            </a:ln>
          </c:spPr>
        </c:majorGridlines>
        <c:numFmt formatCode="###0%" sourceLinked="0"/>
        <c:majorTickMark val="out"/>
        <c:minorTickMark val="none"/>
        <c:tickLblPos val="nextTo"/>
        <c:crossAx val="38960512"/>
        <c:crosses val="autoZero"/>
        <c:crossBetween val="between"/>
        <c:majorUnit val="0.1"/>
      </c:valAx>
    </c:plotArea>
    <c:legend>
      <c:legendPos val="r"/>
      <c:layout>
        <c:manualLayout>
          <c:xMode val="edge"/>
          <c:yMode val="edge"/>
          <c:x val="0.49789729808021321"/>
          <c:y val="0.8856756911406477"/>
          <c:w val="0.32579423439838617"/>
          <c:h val="7.8588262559857416E-2"/>
        </c:manualLayout>
      </c:layout>
      <c:overlay val="0"/>
    </c:legend>
    <c:plotVisOnly val="1"/>
    <c:dispBlanksAs val="gap"/>
    <c:showDLblsOverMax val="0"/>
  </c:chart>
  <c:spPr>
    <a:ln>
      <a:noFill/>
    </a:ln>
  </c:spPr>
  <c:txPr>
    <a:bodyPr/>
    <a:lstStyle/>
    <a:p>
      <a:pPr>
        <a:defRPr sz="1100">
          <a:latin typeface="Frutiger 45 Light" pitchFamily="34" charset="0"/>
        </a:defRPr>
      </a:pPr>
      <a:endParaRPr lang="de-DE"/>
    </a:p>
  </c:txPr>
  <c:externalData r:id="rId2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>
        <c:manualLayout>
          <c:layoutTarget val="inner"/>
          <c:xMode val="edge"/>
          <c:yMode val="edge"/>
          <c:x val="8.8323594068717426E-2"/>
          <c:y val="0.18770226537216828"/>
          <c:w val="0.85551416864001562"/>
          <c:h val="0.61182376474785316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chemeClr val="tx1"/>
            </a:solidFill>
          </c:spPr>
          <c:invertIfNegative val="0"/>
          <c:dLbls>
            <c:dLbl>
              <c:idx val="4"/>
              <c:layout>
                <c:manualLayout>
                  <c:x val="0"/>
                  <c:y val="1.294498381877022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eID!$AP$5:$AP$9</c:f>
              <c:strCache>
                <c:ptCount val="5"/>
                <c:pt idx="0">
                  <c:v>0 - 500 EUR</c:v>
                </c:pt>
                <c:pt idx="1">
                  <c:v>&gt; 500 - 3.000 EUR</c:v>
                </c:pt>
                <c:pt idx="2">
                  <c:v>&gt; 3.000 - 10.000 EUR</c:v>
                </c:pt>
                <c:pt idx="3">
                  <c:v>&gt; 10.000 EUR</c:v>
                </c:pt>
                <c:pt idx="4">
                  <c:v>No Idea</c:v>
                </c:pt>
              </c:strCache>
            </c:strRef>
          </c:cat>
          <c:val>
            <c:numRef>
              <c:f>eID!$AS$5:$AS$9</c:f>
              <c:numCache>
                <c:formatCode>0%</c:formatCode>
                <c:ptCount val="5"/>
                <c:pt idx="0">
                  <c:v>6.8181818181818177E-2</c:v>
                </c:pt>
                <c:pt idx="1">
                  <c:v>9.0909090909090981E-2</c:v>
                </c:pt>
                <c:pt idx="2">
                  <c:v>0.15909090909090917</c:v>
                </c:pt>
                <c:pt idx="3">
                  <c:v>6.8181818181818177E-2</c:v>
                </c:pt>
                <c:pt idx="4">
                  <c:v>0.61363636363636398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8487168"/>
        <c:axId val="38488704"/>
      </c:barChart>
      <c:catAx>
        <c:axId val="38487168"/>
        <c:scaling>
          <c:orientation val="minMax"/>
        </c:scaling>
        <c:delete val="0"/>
        <c:axPos val="b"/>
        <c:majorTickMark val="out"/>
        <c:minorTickMark val="none"/>
        <c:tickLblPos val="nextTo"/>
        <c:crossAx val="38488704"/>
        <c:crosses val="autoZero"/>
        <c:auto val="1"/>
        <c:lblAlgn val="ctr"/>
        <c:lblOffset val="100"/>
        <c:noMultiLvlLbl val="0"/>
      </c:catAx>
      <c:valAx>
        <c:axId val="38488704"/>
        <c:scaling>
          <c:orientation val="minMax"/>
        </c:scaling>
        <c:delete val="0"/>
        <c:axPos val="l"/>
        <c:majorGridlines>
          <c:spPr>
            <a:ln>
              <a:solidFill>
                <a:schemeClr val="bg1">
                  <a:lumMod val="75000"/>
                </a:schemeClr>
              </a:solidFill>
            </a:ln>
          </c:spPr>
        </c:majorGridlines>
        <c:numFmt formatCode="###0%" sourceLinked="0"/>
        <c:majorTickMark val="out"/>
        <c:minorTickMark val="none"/>
        <c:tickLblPos val="nextTo"/>
        <c:crossAx val="38487168"/>
        <c:crosses val="autoZero"/>
        <c:crossBetween val="between"/>
      </c:valAx>
    </c:plotArea>
    <c:plotVisOnly val="1"/>
    <c:dispBlanksAs val="gap"/>
    <c:showDLblsOverMax val="0"/>
  </c:chart>
  <c:spPr>
    <a:ln>
      <a:noFill/>
    </a:ln>
  </c:spPr>
  <c:txPr>
    <a:bodyPr/>
    <a:lstStyle/>
    <a:p>
      <a:pPr>
        <a:defRPr>
          <a:latin typeface="Frutiger 45 Light" pitchFamily="34" charset="0"/>
        </a:defRPr>
      </a:pPr>
      <a:endParaRPr lang="de-DE"/>
    </a:p>
  </c:txPr>
  <c:externalData r:id="rId2">
    <c:autoUpdate val="0"/>
  </c:externalData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6238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13175" y="0"/>
            <a:ext cx="2916238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2E56AE-624E-49E0-8ED0-94A91F974A6E}" type="datetimeFigureOut">
              <a:rPr lang="de-DE" smtClean="0"/>
              <a:t>10.09.2013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9372600"/>
            <a:ext cx="2916238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13175" y="9372600"/>
            <a:ext cx="2916238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0BC5AC0-20DA-4069-B102-9653FA907D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1477905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485774" y="0"/>
            <a:ext cx="3599826" cy="493713"/>
          </a:xfrm>
          <a:prstGeom prst="rect">
            <a:avLst/>
          </a:prstGeom>
        </p:spPr>
        <p:txBody>
          <a:bodyPr vert="horz" lIns="0" tIns="90000" rIns="91440" bIns="45720" rtlCol="0"/>
          <a:lstStyle>
            <a:lvl1pPr algn="l">
              <a:defRPr sz="1200">
                <a:latin typeface="Frutiger LT Com 55 Roman" pitchFamily="34" charset="0"/>
              </a:defRPr>
            </a:lvl1pPr>
          </a:lstStyle>
          <a:p>
            <a:endParaRPr lang="de-DE" dirty="0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4805700" y="0"/>
            <a:ext cx="1439525" cy="493713"/>
          </a:xfrm>
          <a:prstGeom prst="rect">
            <a:avLst/>
          </a:prstGeom>
        </p:spPr>
        <p:txBody>
          <a:bodyPr vert="horz" lIns="91440" tIns="90000" rIns="0" bIns="45720" rtlCol="0"/>
          <a:lstStyle>
            <a:lvl1pPr algn="r">
              <a:defRPr sz="1200">
                <a:latin typeface="Frutiger LT Com 55 Roman" pitchFamily="34" charset="0"/>
              </a:defRPr>
            </a:lvl1pPr>
          </a:lstStyle>
          <a:p>
            <a:fld id="{D64C5CA1-81F4-43E1-8D15-34184FE6F392}" type="datetimeFigureOut">
              <a:rPr lang="de-DE" smtClean="0"/>
              <a:pPr/>
              <a:t>10.09.2013</a:t>
            </a:fld>
            <a:endParaRPr lang="de-DE" dirty="0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85775" y="613350"/>
            <a:ext cx="3553117" cy="26648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485774" y="3494088"/>
            <a:ext cx="5759451" cy="5760462"/>
          </a:xfrm>
          <a:prstGeom prst="rect">
            <a:avLst/>
          </a:prstGeom>
        </p:spPr>
        <p:txBody>
          <a:bodyPr vert="horz" lIns="0" tIns="0" rIns="0" bIns="0" rtlCol="0"/>
          <a:lstStyle/>
          <a:p>
            <a:pPr lvl="0"/>
            <a:r>
              <a:rPr lang="de-DE" dirty="0" smtClean="0"/>
              <a:t>Textmasterformat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485774" y="9372600"/>
            <a:ext cx="3599826" cy="493713"/>
          </a:xfrm>
          <a:prstGeom prst="rect">
            <a:avLst/>
          </a:prstGeom>
        </p:spPr>
        <p:txBody>
          <a:bodyPr vert="horz" lIns="0" tIns="45720" rIns="91440" bIns="180000" rtlCol="0" anchor="b"/>
          <a:lstStyle>
            <a:lvl1pPr algn="l">
              <a:defRPr sz="1200">
                <a:latin typeface="Frutiger LT Com 55 Roman" pitchFamily="34" charset="0"/>
              </a:defRPr>
            </a:lvl1pPr>
          </a:lstStyle>
          <a:p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4805699" y="9372600"/>
            <a:ext cx="1439525" cy="493713"/>
          </a:xfrm>
          <a:prstGeom prst="rect">
            <a:avLst/>
          </a:prstGeom>
        </p:spPr>
        <p:txBody>
          <a:bodyPr vert="horz" lIns="91440" tIns="45720" rIns="0" bIns="180000" rtlCol="0" anchor="b"/>
          <a:lstStyle>
            <a:lvl1pPr algn="r">
              <a:defRPr sz="1200">
                <a:latin typeface="Frutiger LT Com 55 Roman" pitchFamily="34" charset="0"/>
              </a:defRPr>
            </a:lvl1pPr>
          </a:lstStyle>
          <a:p>
            <a:fld id="{6F118F77-BF2E-4843-AA6C-ED9ACCB38B45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524353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171450" indent="-171450" algn="l" defTabSz="914400" rtl="0" eaLnBrk="1" latinLnBrk="0" hangingPunct="1">
      <a:buClr>
        <a:srgbClr val="179C7D"/>
      </a:buClr>
      <a:buFont typeface="Wingdings" pitchFamily="2" charset="2"/>
      <a:buChar char="n"/>
      <a:defRPr sz="1200" kern="1200">
        <a:solidFill>
          <a:schemeClr val="tx1"/>
        </a:solidFill>
        <a:latin typeface="Frutiger LT Com 55 Roman" pitchFamily="34" charset="0"/>
        <a:ea typeface="+mn-ea"/>
        <a:cs typeface="+mn-cs"/>
      </a:defRPr>
    </a:lvl1pPr>
    <a:lvl2pPr marL="360363" indent="-184150" algn="l" defTabSz="914400" rtl="0" eaLnBrk="1" latinLnBrk="0" hangingPunct="1">
      <a:buClr>
        <a:schemeClr val="bg2"/>
      </a:buClr>
      <a:buFont typeface="Wingdings" pitchFamily="2" charset="2"/>
      <a:buChar char="n"/>
      <a:defRPr sz="1200" kern="1200">
        <a:solidFill>
          <a:schemeClr val="tx1"/>
        </a:solidFill>
        <a:latin typeface="Frutiger LT Com 55 Roman" pitchFamily="34" charset="0"/>
        <a:ea typeface="+mn-ea"/>
        <a:cs typeface="+mn-cs"/>
      </a:defRPr>
    </a:lvl2pPr>
    <a:lvl3pPr marL="536575" indent="-176213" algn="l" defTabSz="914400" rtl="0" eaLnBrk="1" latinLnBrk="0" hangingPunct="1">
      <a:buClr>
        <a:schemeClr val="bg2"/>
      </a:buClr>
      <a:buFont typeface="Wingdings" pitchFamily="2" charset="2"/>
      <a:buChar char="n"/>
      <a:defRPr sz="1200" kern="1200">
        <a:solidFill>
          <a:schemeClr val="tx1"/>
        </a:solidFill>
        <a:latin typeface="Frutiger LT Com 55 Roman" pitchFamily="34" charset="0"/>
        <a:ea typeface="+mn-ea"/>
        <a:cs typeface="+mn-cs"/>
      </a:defRPr>
    </a:lvl3pPr>
    <a:lvl4pPr marL="715963" indent="-174625" algn="l" defTabSz="914400" rtl="0" eaLnBrk="1" latinLnBrk="0" hangingPunct="1">
      <a:buClr>
        <a:schemeClr val="bg2"/>
      </a:buClr>
      <a:buFont typeface="Wingdings" pitchFamily="2" charset="2"/>
      <a:buChar char="n"/>
      <a:defRPr sz="1200" kern="1200">
        <a:solidFill>
          <a:schemeClr val="tx1"/>
        </a:solidFill>
        <a:latin typeface="Frutiger LT Com 55 Roman" pitchFamily="34" charset="0"/>
        <a:ea typeface="+mn-ea"/>
        <a:cs typeface="+mn-cs"/>
      </a:defRPr>
    </a:lvl4pPr>
    <a:lvl5pPr marL="896938" indent="-180975" algn="l" defTabSz="914400" rtl="0" eaLnBrk="1" latinLnBrk="0" hangingPunct="1">
      <a:buClr>
        <a:schemeClr val="bg2"/>
      </a:buClr>
      <a:buFont typeface="Wingdings" pitchFamily="2" charset="2"/>
      <a:buChar char="n"/>
      <a:defRPr sz="1200" kern="1200">
        <a:solidFill>
          <a:schemeClr val="tx1"/>
        </a:solidFill>
        <a:latin typeface="Frutiger LT Com 55 Roman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485775" y="612775"/>
            <a:ext cx="3552825" cy="2665413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F118F77-BF2E-4843-AA6C-ED9ACCB38B45}" type="slidenum">
              <a:rPr lang="de-DE" smtClean="0"/>
              <a:pPr/>
              <a:t>2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61885557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485775" y="612775"/>
            <a:ext cx="3552825" cy="2665413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F118F77-BF2E-4843-AA6C-ED9ACCB38B45}" type="slidenum">
              <a:rPr lang="de-DE" smtClean="0"/>
              <a:pPr/>
              <a:t>3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6188555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485775" y="612775"/>
            <a:ext cx="3552825" cy="2665413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F118F77-BF2E-4843-AA6C-ED9ACCB38B45}" type="slidenum">
              <a:rPr lang="de-DE" smtClean="0"/>
              <a:pPr/>
              <a:t>4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61885557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85775" y="612775"/>
            <a:ext cx="3552825" cy="2665413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F118F77-BF2E-4843-AA6C-ED9ACCB38B45}" type="slidenum">
              <a:rPr lang="de-DE" smtClean="0"/>
              <a:pPr/>
              <a:t>7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8997442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mit 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6725" y="1773238"/>
            <a:ext cx="8208000" cy="647622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  <a:endParaRPr lang="de-DE" noProof="0" dirty="0" smtClean="0"/>
          </a:p>
        </p:txBody>
      </p:sp>
      <p:sp>
        <p:nvSpPr>
          <p:cNvPr id="4" name="Line 13"/>
          <p:cNvSpPr>
            <a:spLocks noChangeShapeType="1"/>
          </p:cNvSpPr>
          <p:nvPr userDrawn="1"/>
        </p:nvSpPr>
        <p:spPr bwMode="auto">
          <a:xfrm>
            <a:off x="466725" y="2492870"/>
            <a:ext cx="8208000" cy="0"/>
          </a:xfrm>
          <a:prstGeom prst="line">
            <a:avLst/>
          </a:prstGeom>
          <a:noFill/>
          <a:ln w="1270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5" name="Bildplatzhalter 2"/>
          <p:cNvSpPr>
            <a:spLocks noGrp="1"/>
          </p:cNvSpPr>
          <p:nvPr>
            <p:ph type="pic" sz="quarter" idx="10"/>
          </p:nvPr>
        </p:nvSpPr>
        <p:spPr>
          <a:xfrm>
            <a:off x="469275" y="2636890"/>
            <a:ext cx="8208000" cy="3384470"/>
          </a:xfrm>
        </p:spPr>
        <p:txBody>
          <a:bodyPr anchor="ctr" anchorCtr="0"/>
          <a:lstStyle>
            <a:lvl1pPr marL="0" indent="0" algn="ctr"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 lang="de-DE" dirty="0"/>
          </a:p>
        </p:txBody>
      </p:sp>
      <p:sp>
        <p:nvSpPr>
          <p:cNvPr id="6" name="Line 12"/>
          <p:cNvSpPr>
            <a:spLocks noChangeShapeType="1"/>
          </p:cNvSpPr>
          <p:nvPr userDrawn="1"/>
        </p:nvSpPr>
        <p:spPr bwMode="auto">
          <a:xfrm flipV="1">
            <a:off x="466725" y="404813"/>
            <a:ext cx="8208000" cy="0"/>
          </a:xfrm>
          <a:prstGeom prst="line">
            <a:avLst/>
          </a:prstGeom>
          <a:noFill/>
          <a:ln w="5080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66725" y="476823"/>
            <a:ext cx="8208000" cy="1008140"/>
          </a:xfrm>
          <a:noFill/>
        </p:spPr>
        <p:txBody>
          <a:bodyPr/>
          <a:lstStyle>
            <a:lvl1pPr marL="0" indent="0">
              <a:defRPr sz="3200" cap="all" baseline="0"/>
            </a:lvl1pPr>
          </a:lstStyle>
          <a:p>
            <a:pPr lvl="0"/>
            <a:r>
              <a:rPr lang="en-US" noProof="0" smtClean="0"/>
              <a:t>Click to edit Master title style</a:t>
            </a:r>
            <a:endParaRPr lang="de-DE" noProof="0" dirty="0" smtClean="0"/>
          </a:p>
        </p:txBody>
      </p:sp>
    </p:spTree>
    <p:extLst>
      <p:ext uri="{BB962C8B-B14F-4D97-AF65-F5344CB8AC3E}">
        <p14:creationId xmlns:p14="http://schemas.microsoft.com/office/powerpoint/2010/main" val="402914927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el mit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4" name="Line 12"/>
          <p:cNvSpPr>
            <a:spLocks noChangeShapeType="1"/>
          </p:cNvSpPr>
          <p:nvPr userDrawn="1"/>
        </p:nvSpPr>
        <p:spPr bwMode="auto">
          <a:xfrm flipV="1">
            <a:off x="466725" y="406800"/>
            <a:ext cx="8208000" cy="0"/>
          </a:xfrm>
          <a:prstGeom prst="line">
            <a:avLst/>
          </a:prstGeom>
          <a:noFill/>
          <a:ln w="5080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3085" name="Line 13"/>
          <p:cNvSpPr>
            <a:spLocks noChangeShapeType="1"/>
          </p:cNvSpPr>
          <p:nvPr userDrawn="1"/>
        </p:nvSpPr>
        <p:spPr bwMode="auto">
          <a:xfrm>
            <a:off x="466725" y="2492870"/>
            <a:ext cx="8208000" cy="0"/>
          </a:xfrm>
          <a:prstGeom prst="line">
            <a:avLst/>
          </a:prstGeom>
          <a:noFill/>
          <a:ln w="1270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3091" name="Text Box 19"/>
          <p:cNvSpPr txBox="1">
            <a:spLocks noChangeArrowheads="1"/>
          </p:cNvSpPr>
          <p:nvPr userDrawn="1"/>
        </p:nvSpPr>
        <p:spPr bwMode="auto">
          <a:xfrm>
            <a:off x="455613" y="6433200"/>
            <a:ext cx="900112" cy="122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/>
          <a:p>
            <a:pPr>
              <a:spcBef>
                <a:spcPct val="50000"/>
              </a:spcBef>
              <a:spcAft>
                <a:spcPct val="0"/>
              </a:spcAft>
              <a:buFontTx/>
              <a:buNone/>
            </a:pPr>
            <a:r>
              <a:rPr lang="de-DE" sz="800" dirty="0">
                <a:solidFill>
                  <a:schemeClr val="bg2"/>
                </a:solidFill>
              </a:rPr>
              <a:t>© Fraunhofer </a:t>
            </a:r>
            <a:r>
              <a:rPr lang="de-DE" sz="800" dirty="0" smtClean="0">
                <a:solidFill>
                  <a:schemeClr val="bg2"/>
                </a:solidFill>
              </a:rPr>
              <a:t>IAO</a:t>
            </a:r>
            <a:endParaRPr lang="de-DE" sz="800" dirty="0">
              <a:solidFill>
                <a:schemeClr val="bg2"/>
              </a:solidFill>
            </a:endParaRPr>
          </a:p>
        </p:txBody>
      </p:sp>
      <p:sp>
        <p:nvSpPr>
          <p:cNvPr id="8" name="Line 7"/>
          <p:cNvSpPr>
            <a:spLocks noChangeShapeType="1"/>
          </p:cNvSpPr>
          <p:nvPr userDrawn="1"/>
        </p:nvSpPr>
        <p:spPr bwMode="auto">
          <a:xfrm flipV="1">
            <a:off x="469275" y="6165380"/>
            <a:ext cx="8208000" cy="0"/>
          </a:xfrm>
          <a:prstGeom prst="line">
            <a:avLst/>
          </a:prstGeom>
          <a:noFill/>
          <a:ln w="3175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9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66725" y="476823"/>
            <a:ext cx="8208000" cy="1008140"/>
          </a:xfrm>
          <a:noFill/>
        </p:spPr>
        <p:txBody>
          <a:bodyPr/>
          <a:lstStyle>
            <a:lvl1pPr marL="0" indent="0">
              <a:defRPr sz="3200" cap="all" baseline="0"/>
            </a:lvl1pPr>
          </a:lstStyle>
          <a:p>
            <a:pPr lvl="0"/>
            <a:r>
              <a:rPr lang="en-US" noProof="0" smtClean="0"/>
              <a:t>Click to edit Master title style</a:t>
            </a:r>
            <a:endParaRPr lang="de-DE" noProof="0" dirty="0" smtClean="0"/>
          </a:p>
        </p:txBody>
      </p:sp>
      <p:sp>
        <p:nvSpPr>
          <p:cNvPr id="10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6725" y="1773238"/>
            <a:ext cx="8208000" cy="647622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  <a:endParaRPr lang="de-DE" noProof="0" dirty="0" smtClean="0"/>
          </a:p>
        </p:txBody>
      </p:sp>
      <p:pic>
        <p:nvPicPr>
          <p:cNvPr id="2" name="Grafik 1" descr="Logo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11699" y="3429000"/>
            <a:ext cx="4320604" cy="118299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7301538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66725" y="476823"/>
            <a:ext cx="8208000" cy="1007908"/>
          </a:xfrm>
        </p:spPr>
        <p:txBody>
          <a:bodyPr/>
          <a:lstStyle>
            <a:lvl1pPr marL="0" indent="0">
              <a:defRPr sz="3200" cap="all" baseline="0"/>
            </a:lvl1pPr>
          </a:lstStyle>
          <a:p>
            <a:pPr lvl="0"/>
            <a:r>
              <a:rPr lang="en-US" noProof="0" smtClean="0"/>
              <a:t>Click to edit Master title style</a:t>
            </a:r>
            <a:endParaRPr lang="de-DE" noProof="0" dirty="0" smtClean="0"/>
          </a:p>
        </p:txBody>
      </p:sp>
      <p:sp>
        <p:nvSpPr>
          <p:cNvPr id="4" name="Line 12"/>
          <p:cNvSpPr>
            <a:spLocks noChangeShapeType="1"/>
          </p:cNvSpPr>
          <p:nvPr userDrawn="1"/>
        </p:nvSpPr>
        <p:spPr bwMode="auto">
          <a:xfrm flipV="1">
            <a:off x="466725" y="406800"/>
            <a:ext cx="8208000" cy="0"/>
          </a:xfrm>
          <a:prstGeom prst="line">
            <a:avLst/>
          </a:prstGeom>
          <a:noFill/>
          <a:ln w="5080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5" name="Line 8"/>
          <p:cNvSpPr>
            <a:spLocks noChangeShapeType="1"/>
          </p:cNvSpPr>
          <p:nvPr userDrawn="1"/>
        </p:nvSpPr>
        <p:spPr bwMode="auto">
          <a:xfrm>
            <a:off x="468000" y="1558800"/>
            <a:ext cx="8208000" cy="0"/>
          </a:xfrm>
          <a:prstGeom prst="line">
            <a:avLst/>
          </a:prstGeom>
          <a:noFill/>
          <a:ln w="1270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6" name="Textplatzhalter 2"/>
          <p:cNvSpPr>
            <a:spLocks noGrp="1"/>
          </p:cNvSpPr>
          <p:nvPr>
            <p:ph type="body" sz="quarter" idx="10"/>
          </p:nvPr>
        </p:nvSpPr>
        <p:spPr>
          <a:xfrm>
            <a:off x="466725" y="1773238"/>
            <a:ext cx="8209275" cy="4248150"/>
          </a:xfrm>
        </p:spPr>
        <p:txBody>
          <a:bodyPr/>
          <a:lstStyle>
            <a:lvl1pPr marL="360000" indent="-360000">
              <a:buFont typeface="Wingdings" pitchFamily="2" charset="2"/>
              <a:buChar char="n"/>
              <a:defRPr/>
            </a:lvl1pPr>
            <a:lvl2pPr marL="720000" indent="-360000">
              <a:buFont typeface="Wingdings" pitchFamily="2" charset="2"/>
              <a:buChar char="n"/>
              <a:defRPr/>
            </a:lvl2pPr>
            <a:lvl3pPr marL="1080000">
              <a:defRPr/>
            </a:lvl3pPr>
            <a:lvl4pPr marL="1440000">
              <a:defRPr/>
            </a:lvl4pPr>
            <a:lvl5pPr marL="1800000" indent="-360000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49666344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1224000"/>
          </a:xfrm>
        </p:spPr>
        <p:txBody>
          <a:bodyPr wrap="square">
            <a:spAutoFit/>
          </a:bodyPr>
          <a:lstStyle>
            <a:lvl1pPr marL="0" indent="0" defTabSz="504000">
              <a:defRPr/>
            </a:lvl1pPr>
          </a:lstStyle>
          <a:p>
            <a:r>
              <a:rPr lang="en-US" smtClean="0"/>
              <a:t>Click to edit Master title style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66725" y="1773238"/>
            <a:ext cx="8208000" cy="424815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 dirty="0"/>
          </a:p>
        </p:txBody>
      </p:sp>
      <p:sp>
        <p:nvSpPr>
          <p:cNvPr id="4" name="Textfeld 3"/>
          <p:cNvSpPr txBox="1"/>
          <p:nvPr userDrawn="1"/>
        </p:nvSpPr>
        <p:spPr>
          <a:xfrm>
            <a:off x="1763688" y="6374348"/>
            <a:ext cx="561662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tabLst>
                <a:tab pos="4216400" algn="l"/>
              </a:tabLst>
            </a:pPr>
            <a:r>
              <a:rPr lang="de-DE" sz="900" dirty="0" smtClean="0"/>
              <a:t>OID </a:t>
            </a:r>
            <a:r>
              <a:rPr lang="de-DE" sz="900" b="0" dirty="0" smtClean="0"/>
              <a:t>2013 - </a:t>
            </a:r>
            <a:r>
              <a:rPr lang="en-US" sz="900" b="0" i="0" u="none" strike="noStrike" kern="1200" baseline="0" dirty="0" smtClean="0">
                <a:solidFill>
                  <a:schemeClr val="tx1"/>
                </a:solidFill>
                <a:latin typeface="Frutiger LT Com 55 Roman" pitchFamily="34" charset="0"/>
                <a:ea typeface="+mn-ea"/>
                <a:cs typeface="+mn-cs"/>
              </a:rPr>
              <a:t>Service providers’ requirements for eID solutions 	</a:t>
            </a:r>
            <a:fld id="{4893B0DF-C93E-4F17-A231-4DF8969ADEE1}" type="slidenum">
              <a:rPr lang="de-DE" sz="900" b="0" smtClean="0"/>
              <a:pPr>
                <a:tabLst>
                  <a:tab pos="4216400" algn="l"/>
                </a:tabLst>
              </a:pPr>
              <a:t>‹Nr.›</a:t>
            </a:fld>
            <a:endParaRPr lang="de-DE" sz="900" b="0" dirty="0"/>
          </a:p>
        </p:txBody>
      </p:sp>
    </p:spTree>
    <p:extLst>
      <p:ext uri="{BB962C8B-B14F-4D97-AF65-F5344CB8AC3E}">
        <p14:creationId xmlns:p14="http://schemas.microsoft.com/office/powerpoint/2010/main" val="254184131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4"/>
          <p:cNvSpPr>
            <a:spLocks noChangeShapeType="1"/>
          </p:cNvSpPr>
          <p:nvPr/>
        </p:nvSpPr>
        <p:spPr bwMode="auto">
          <a:xfrm>
            <a:off x="460375" y="476250"/>
            <a:ext cx="8223250" cy="0"/>
          </a:xfrm>
          <a:prstGeom prst="line">
            <a:avLst/>
          </a:prstGeom>
          <a:noFill/>
          <a:ln w="5080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5" name="Line 5"/>
          <p:cNvSpPr>
            <a:spLocks noChangeShapeType="1"/>
          </p:cNvSpPr>
          <p:nvPr/>
        </p:nvSpPr>
        <p:spPr bwMode="auto">
          <a:xfrm>
            <a:off x="460375" y="2457450"/>
            <a:ext cx="8223250" cy="0"/>
          </a:xfrm>
          <a:prstGeom prst="line">
            <a:avLst/>
          </a:prstGeom>
          <a:noFill/>
          <a:ln w="1270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60375" y="534988"/>
            <a:ext cx="8223250" cy="1044575"/>
          </a:xfrm>
        </p:spPr>
        <p:txBody>
          <a:bodyPr/>
          <a:lstStyle>
            <a:lvl1pPr>
              <a:defRPr sz="3200"/>
            </a:lvl1pPr>
          </a:lstStyle>
          <a:p>
            <a:pPr lvl="0"/>
            <a:r>
              <a:rPr lang="de-DE" noProof="0" smtClean="0"/>
              <a:t>Mastertitelformat bearbeiten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0375" y="1754188"/>
            <a:ext cx="8223250" cy="53975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de-DE" noProof="0" smtClean="0"/>
              <a:t>Master-Untertitelformat bearbeiten</a:t>
            </a:r>
          </a:p>
        </p:txBody>
      </p:sp>
      <p:sp>
        <p:nvSpPr>
          <p:cNvPr id="9" name="Line 7"/>
          <p:cNvSpPr>
            <a:spLocks noChangeShapeType="1"/>
          </p:cNvSpPr>
          <p:nvPr userDrawn="1"/>
        </p:nvSpPr>
        <p:spPr bwMode="auto">
          <a:xfrm flipV="1">
            <a:off x="469275" y="6165380"/>
            <a:ext cx="8208000" cy="0"/>
          </a:xfrm>
          <a:prstGeom prst="line">
            <a:avLst/>
          </a:prstGeom>
          <a:noFill/>
          <a:ln w="3175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pic>
        <p:nvPicPr>
          <p:cNvPr id="10" name="Grafik 9" descr="Logo_ausgetauscht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268400" y="6300000"/>
            <a:ext cx="1417637" cy="388152"/>
          </a:xfrm>
          <a:prstGeom prst="rect">
            <a:avLst/>
          </a:prstGeom>
        </p:spPr>
      </p:pic>
      <p:sp>
        <p:nvSpPr>
          <p:cNvPr id="11" name="Text Box 8"/>
          <p:cNvSpPr txBox="1">
            <a:spLocks noChangeArrowheads="1"/>
          </p:cNvSpPr>
          <p:nvPr userDrawn="1"/>
        </p:nvSpPr>
        <p:spPr bwMode="auto">
          <a:xfrm>
            <a:off x="455613" y="6433200"/>
            <a:ext cx="900112" cy="122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/>
          <a:p>
            <a:pPr>
              <a:spcBef>
                <a:spcPct val="50000"/>
              </a:spcBef>
              <a:spcAft>
                <a:spcPct val="0"/>
              </a:spcAft>
              <a:buFontTx/>
              <a:buNone/>
            </a:pPr>
            <a:r>
              <a:rPr lang="de-DE" sz="800" dirty="0">
                <a:solidFill>
                  <a:schemeClr val="bg2"/>
                </a:solidFill>
              </a:rPr>
              <a:t>© Fraunhofer </a:t>
            </a:r>
            <a:r>
              <a:rPr lang="de-DE" sz="800" dirty="0" smtClean="0">
                <a:solidFill>
                  <a:schemeClr val="bg2"/>
                </a:solidFill>
              </a:rPr>
              <a:t>IAO</a:t>
            </a:r>
            <a:endParaRPr lang="de-DE" sz="8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351168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66725" y="334800"/>
            <a:ext cx="8208000" cy="122554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noAutofit/>
          </a:bodyPr>
          <a:lstStyle/>
          <a:p>
            <a:pPr lvl="0"/>
            <a:r>
              <a:rPr lang="de-DE" dirty="0" smtClean="0"/>
              <a:t>Mastertitelformat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66725" y="1774800"/>
            <a:ext cx="8208000" cy="42481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dirty="0" smtClean="0"/>
              <a:t>Mastertextformat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</a:p>
        </p:txBody>
      </p:sp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455613" y="6433200"/>
            <a:ext cx="900112" cy="122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/>
          <a:p>
            <a:pPr>
              <a:spcBef>
                <a:spcPct val="50000"/>
              </a:spcBef>
              <a:spcAft>
                <a:spcPct val="0"/>
              </a:spcAft>
              <a:buFontTx/>
              <a:buNone/>
            </a:pPr>
            <a:r>
              <a:rPr lang="de-DE" sz="800" dirty="0">
                <a:solidFill>
                  <a:schemeClr val="bg2"/>
                </a:solidFill>
              </a:rPr>
              <a:t>© Fraunhofer </a:t>
            </a:r>
            <a:r>
              <a:rPr lang="de-DE" sz="800" dirty="0" smtClean="0">
                <a:solidFill>
                  <a:schemeClr val="bg2"/>
                </a:solidFill>
              </a:rPr>
              <a:t>IAO</a:t>
            </a:r>
            <a:endParaRPr lang="de-DE" sz="800" dirty="0">
              <a:solidFill>
                <a:schemeClr val="bg2"/>
              </a:solidFill>
            </a:endParaRPr>
          </a:p>
        </p:txBody>
      </p:sp>
      <p:sp>
        <p:nvSpPr>
          <p:cNvPr id="7" name="Line 7"/>
          <p:cNvSpPr>
            <a:spLocks noChangeShapeType="1"/>
          </p:cNvSpPr>
          <p:nvPr/>
        </p:nvSpPr>
        <p:spPr bwMode="auto">
          <a:xfrm flipV="1">
            <a:off x="469275" y="6165380"/>
            <a:ext cx="8208000" cy="0"/>
          </a:xfrm>
          <a:prstGeom prst="line">
            <a:avLst/>
          </a:prstGeom>
          <a:noFill/>
          <a:ln w="3175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de-DE"/>
          </a:p>
        </p:txBody>
      </p:sp>
      <p:pic>
        <p:nvPicPr>
          <p:cNvPr id="2" name="Grafik 1" descr="Logo_ausgetauscht"/>
          <p:cNvPicPr>
            <a:picLocks noChangeAspect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268400" y="6300000"/>
            <a:ext cx="1417637" cy="3881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371204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3" r:id="rId2"/>
    <p:sldLayoutId id="2147483679" r:id="rId3"/>
    <p:sldLayoutId id="2147483674" r:id="rId4"/>
    <p:sldLayoutId id="2147483680" r:id="rId5"/>
  </p:sldLayoutIdLst>
  <p:timing>
    <p:tnLst>
      <p:par>
        <p:cTn id="1" dur="indefinite" restart="never" nodeType="tmRoot"/>
      </p:par>
    </p:tnLst>
  </p:timing>
  <p:hf hdr="0" ftr="0" dt="0"/>
  <p:txStyles>
    <p:titleStyle>
      <a:lvl1pPr marL="0" indent="0" algn="l" defTabSz="504000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Frutiger LT Com 45 Light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Frutiger LT Com 45 Light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Frutiger LT Com 45 Light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Frutiger LT Com 45 Light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Frutiger LT Com 45 Light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Frutiger LT Com 45 Light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Frutiger LT Com 45 Light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Frutiger LT Com 45 Light" pitchFamily="34" charset="0"/>
        </a:defRPr>
      </a:lvl9pPr>
    </p:titleStyle>
    <p:bodyStyle>
      <a:lvl1pPr marL="360000" indent="-360000" algn="l" defTabSz="360000" rtl="0" eaLnBrk="1" fontAlgn="base" hangingPunct="1">
        <a:spcBef>
          <a:spcPct val="0"/>
        </a:spcBef>
        <a:spcAft>
          <a:spcPts val="900"/>
        </a:spcAft>
        <a:buClr>
          <a:schemeClr val="tx2"/>
        </a:buClr>
        <a:buFont typeface="Wingdings" pitchFamily="2" charset="2"/>
        <a:buChar char="n"/>
        <a:defRPr>
          <a:solidFill>
            <a:schemeClr val="tx1"/>
          </a:solidFill>
          <a:latin typeface="+mn-lt"/>
          <a:ea typeface="+mn-ea"/>
          <a:cs typeface="+mn-cs"/>
        </a:defRPr>
      </a:lvl1pPr>
      <a:lvl2pPr marL="720000" indent="-360000" algn="l" defTabSz="360000" rtl="0" eaLnBrk="1" fontAlgn="base" hangingPunct="1">
        <a:spcBef>
          <a:spcPct val="0"/>
        </a:spcBef>
        <a:spcAft>
          <a:spcPts val="900"/>
        </a:spcAft>
        <a:buClr>
          <a:schemeClr val="bg2"/>
        </a:buClr>
        <a:buFont typeface="Wingdings" pitchFamily="2" charset="2"/>
        <a:buChar char="n"/>
        <a:defRPr>
          <a:solidFill>
            <a:schemeClr val="tx1"/>
          </a:solidFill>
          <a:latin typeface="+mn-lt"/>
        </a:defRPr>
      </a:lvl2pPr>
      <a:lvl3pPr marL="1080000" indent="-360000" algn="l" defTabSz="360000" rtl="0" eaLnBrk="1" fontAlgn="base" hangingPunct="1">
        <a:spcBef>
          <a:spcPct val="0"/>
        </a:spcBef>
        <a:spcAft>
          <a:spcPts val="900"/>
        </a:spcAft>
        <a:buClr>
          <a:schemeClr val="bg2"/>
        </a:buClr>
        <a:buFont typeface="Wingdings" pitchFamily="2" charset="2"/>
        <a:buChar char="n"/>
        <a:defRPr>
          <a:solidFill>
            <a:schemeClr val="tx1"/>
          </a:solidFill>
          <a:latin typeface="+mn-lt"/>
        </a:defRPr>
      </a:lvl3pPr>
      <a:lvl4pPr marL="1440000" indent="-360000" algn="l" defTabSz="360000" rtl="0" eaLnBrk="1" fontAlgn="base" hangingPunct="1">
        <a:spcBef>
          <a:spcPct val="0"/>
        </a:spcBef>
        <a:spcAft>
          <a:spcPts val="900"/>
        </a:spcAft>
        <a:buClr>
          <a:schemeClr val="bg2"/>
        </a:buClr>
        <a:buFont typeface="Wingdings" pitchFamily="2" charset="2"/>
        <a:buChar char="n"/>
        <a:defRPr>
          <a:solidFill>
            <a:schemeClr val="tx1"/>
          </a:solidFill>
          <a:latin typeface="+mn-lt"/>
        </a:defRPr>
      </a:lvl4pPr>
      <a:lvl5pPr marL="1800000" indent="-360000" algn="l" defTabSz="360000" rtl="0" eaLnBrk="1" fontAlgn="base" hangingPunct="1">
        <a:spcBef>
          <a:spcPct val="0"/>
        </a:spcBef>
        <a:spcAft>
          <a:spcPts val="900"/>
        </a:spcAft>
        <a:buClr>
          <a:schemeClr val="bg2"/>
        </a:buClr>
        <a:buFont typeface="Wingdings" pitchFamily="2" charset="2"/>
        <a:buChar char="n"/>
        <a:defRPr>
          <a:solidFill>
            <a:schemeClr val="tx1"/>
          </a:solidFill>
          <a:latin typeface="+mn-lt"/>
        </a:defRPr>
      </a:lvl5pPr>
      <a:lvl6pPr marL="1887538" indent="-358775" algn="l" rtl="0" eaLnBrk="1" fontAlgn="base" hangingPunct="1">
        <a:spcBef>
          <a:spcPct val="0"/>
        </a:spcBef>
        <a:spcAft>
          <a:spcPct val="40000"/>
        </a:spcAft>
        <a:buClr>
          <a:schemeClr val="bg2"/>
        </a:buClr>
        <a:buFont typeface="Wingdings" pitchFamily="2" charset="2"/>
        <a:buChar char="n"/>
        <a:defRPr>
          <a:solidFill>
            <a:schemeClr val="tx1"/>
          </a:solidFill>
          <a:latin typeface="+mn-lt"/>
        </a:defRPr>
      </a:lvl6pPr>
      <a:lvl7pPr marL="2344738" indent="-358775" algn="l" rtl="0" eaLnBrk="1" fontAlgn="base" hangingPunct="1">
        <a:spcBef>
          <a:spcPct val="0"/>
        </a:spcBef>
        <a:spcAft>
          <a:spcPct val="40000"/>
        </a:spcAft>
        <a:buClr>
          <a:schemeClr val="bg2"/>
        </a:buClr>
        <a:buFont typeface="Wingdings" pitchFamily="2" charset="2"/>
        <a:buChar char="n"/>
        <a:defRPr>
          <a:solidFill>
            <a:schemeClr val="tx1"/>
          </a:solidFill>
          <a:latin typeface="+mn-lt"/>
        </a:defRPr>
      </a:lvl7pPr>
      <a:lvl8pPr marL="2801938" indent="-358775" algn="l" rtl="0" eaLnBrk="1" fontAlgn="base" hangingPunct="1">
        <a:spcBef>
          <a:spcPct val="0"/>
        </a:spcBef>
        <a:spcAft>
          <a:spcPct val="40000"/>
        </a:spcAft>
        <a:buClr>
          <a:schemeClr val="bg2"/>
        </a:buClr>
        <a:buFont typeface="Wingdings" pitchFamily="2" charset="2"/>
        <a:buChar char="n"/>
        <a:defRPr>
          <a:solidFill>
            <a:schemeClr val="tx1"/>
          </a:solidFill>
          <a:latin typeface="+mn-lt"/>
        </a:defRPr>
      </a:lvl8pPr>
      <a:lvl9pPr marL="3259138" indent="-358775" algn="l" rtl="0" eaLnBrk="1" fontAlgn="base" hangingPunct="1">
        <a:spcBef>
          <a:spcPct val="0"/>
        </a:spcBef>
        <a:spcAft>
          <a:spcPct val="40000"/>
        </a:spcAft>
        <a:buClr>
          <a:schemeClr val="bg2"/>
        </a:buClr>
        <a:buFont typeface="Wingdings" pitchFamily="2" charset="2"/>
        <a:buChar char="n"/>
        <a:defRPr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emf"/><Relationship Id="rId4" Type="http://schemas.openxmlformats.org/officeDocument/2006/relationships/oleObject" Target="../embeddings/oleObject1.bin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Relationship Id="rId4" Type="http://schemas.openxmlformats.org/officeDocument/2006/relationships/chart" Target="../charts/chart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Service providers’ requirements for eID </a:t>
            </a:r>
            <a:r>
              <a:rPr lang="en-US" dirty="0" smtClean="0"/>
              <a:t>solutions</a:t>
            </a:r>
            <a:br>
              <a:rPr lang="en-US" dirty="0" smtClean="0"/>
            </a:br>
            <a:r>
              <a:rPr lang="en-US" b="0" dirty="0" smtClean="0"/>
              <a:t>Empirical </a:t>
            </a:r>
            <a:r>
              <a:rPr lang="en-US" b="0" dirty="0"/>
              <a:t>evidence from </a:t>
            </a:r>
            <a:r>
              <a:rPr lang="en-US" b="0" dirty="0" smtClean="0"/>
              <a:t>the leisure </a:t>
            </a:r>
            <a:r>
              <a:rPr lang="en-US" b="0" dirty="0"/>
              <a:t>sector</a:t>
            </a:r>
            <a:endParaRPr lang="en-US" b="0" dirty="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7544" y="2169170"/>
            <a:ext cx="8223250" cy="251718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buNone/>
            </a:pPr>
            <a:r>
              <a:rPr lang="de-DE" dirty="0" smtClean="0"/>
              <a:t>Michael Kubach, Heiko Roßnagel, Rachelle Sellung</a:t>
            </a: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467544" y="5157192"/>
            <a:ext cx="8223250" cy="827782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marL="360000" indent="-360000" algn="l" defTabSz="360000" rtl="0" eaLnBrk="1" fontAlgn="base" hangingPunct="1">
              <a:spcBef>
                <a:spcPct val="0"/>
              </a:spcBef>
              <a:spcAft>
                <a:spcPts val="900"/>
              </a:spcAft>
              <a:buClr>
                <a:schemeClr val="tx2"/>
              </a:buClr>
              <a:buFont typeface="Wingdings" pitchFamily="2" charset="2"/>
              <a:buChar char="n"/>
              <a:defRPr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20000" indent="-360000" algn="l" defTabSz="360000" rtl="0" eaLnBrk="1" fontAlgn="base" hangingPunct="1">
              <a:spcBef>
                <a:spcPct val="0"/>
              </a:spcBef>
              <a:spcAft>
                <a:spcPts val="900"/>
              </a:spcAft>
              <a:buClr>
                <a:schemeClr val="bg2"/>
              </a:buClr>
              <a:buFont typeface="Wingdings" pitchFamily="2" charset="2"/>
              <a:buChar char="n"/>
              <a:defRPr>
                <a:solidFill>
                  <a:schemeClr val="tx1"/>
                </a:solidFill>
                <a:latin typeface="+mn-lt"/>
              </a:defRPr>
            </a:lvl2pPr>
            <a:lvl3pPr marL="1080000" indent="-360000" algn="l" defTabSz="360000" rtl="0" eaLnBrk="1" fontAlgn="base" hangingPunct="1">
              <a:spcBef>
                <a:spcPct val="0"/>
              </a:spcBef>
              <a:spcAft>
                <a:spcPts val="900"/>
              </a:spcAft>
              <a:buClr>
                <a:schemeClr val="bg2"/>
              </a:buClr>
              <a:buFont typeface="Wingdings" pitchFamily="2" charset="2"/>
              <a:buChar char="n"/>
              <a:defRPr>
                <a:solidFill>
                  <a:schemeClr val="tx1"/>
                </a:solidFill>
                <a:latin typeface="+mn-lt"/>
              </a:defRPr>
            </a:lvl3pPr>
            <a:lvl4pPr marL="1440000" indent="-360000" algn="l" defTabSz="360000" rtl="0" eaLnBrk="1" fontAlgn="base" hangingPunct="1">
              <a:spcBef>
                <a:spcPct val="0"/>
              </a:spcBef>
              <a:spcAft>
                <a:spcPts val="900"/>
              </a:spcAft>
              <a:buClr>
                <a:schemeClr val="bg2"/>
              </a:buClr>
              <a:buFont typeface="Wingdings" pitchFamily="2" charset="2"/>
              <a:buChar char="n"/>
              <a:defRPr>
                <a:solidFill>
                  <a:schemeClr val="tx1"/>
                </a:solidFill>
                <a:latin typeface="+mn-lt"/>
              </a:defRPr>
            </a:lvl4pPr>
            <a:lvl5pPr marL="1800000" indent="-360000" algn="l" defTabSz="360000" rtl="0" eaLnBrk="1" fontAlgn="base" hangingPunct="1">
              <a:spcBef>
                <a:spcPct val="0"/>
              </a:spcBef>
              <a:spcAft>
                <a:spcPts val="900"/>
              </a:spcAft>
              <a:buClr>
                <a:schemeClr val="bg2"/>
              </a:buClr>
              <a:buFont typeface="Wingdings" pitchFamily="2" charset="2"/>
              <a:buChar char="n"/>
              <a:defRPr>
                <a:solidFill>
                  <a:schemeClr val="tx1"/>
                </a:solidFill>
                <a:latin typeface="+mn-lt"/>
              </a:defRPr>
            </a:lvl5pPr>
            <a:lvl6pPr marL="1887538" indent="-358775" algn="l" rtl="0" eaLnBrk="1" fontAlgn="base" hangingPunct="1">
              <a:spcBef>
                <a:spcPct val="0"/>
              </a:spcBef>
              <a:spcAft>
                <a:spcPct val="40000"/>
              </a:spcAft>
              <a:buClr>
                <a:schemeClr val="bg2"/>
              </a:buClr>
              <a:buFont typeface="Wingdings" pitchFamily="2" charset="2"/>
              <a:buChar char="n"/>
              <a:defRPr>
                <a:solidFill>
                  <a:schemeClr val="tx1"/>
                </a:solidFill>
                <a:latin typeface="+mn-lt"/>
              </a:defRPr>
            </a:lvl6pPr>
            <a:lvl7pPr marL="2344738" indent="-358775" algn="l" rtl="0" eaLnBrk="1" fontAlgn="base" hangingPunct="1">
              <a:spcBef>
                <a:spcPct val="0"/>
              </a:spcBef>
              <a:spcAft>
                <a:spcPct val="40000"/>
              </a:spcAft>
              <a:buClr>
                <a:schemeClr val="bg2"/>
              </a:buClr>
              <a:buFont typeface="Wingdings" pitchFamily="2" charset="2"/>
              <a:buChar char="n"/>
              <a:defRPr>
                <a:solidFill>
                  <a:schemeClr val="tx1"/>
                </a:solidFill>
                <a:latin typeface="+mn-lt"/>
              </a:defRPr>
            </a:lvl7pPr>
            <a:lvl8pPr marL="2801938" indent="-358775" algn="l" rtl="0" eaLnBrk="1" fontAlgn="base" hangingPunct="1">
              <a:spcBef>
                <a:spcPct val="0"/>
              </a:spcBef>
              <a:spcAft>
                <a:spcPct val="40000"/>
              </a:spcAft>
              <a:buClr>
                <a:schemeClr val="bg2"/>
              </a:buClr>
              <a:buFont typeface="Wingdings" pitchFamily="2" charset="2"/>
              <a:buChar char="n"/>
              <a:defRPr>
                <a:solidFill>
                  <a:schemeClr val="tx1"/>
                </a:solidFill>
                <a:latin typeface="+mn-lt"/>
              </a:defRPr>
            </a:lvl8pPr>
            <a:lvl9pPr marL="3259138" indent="-358775" algn="l" rtl="0" eaLnBrk="1" fontAlgn="base" hangingPunct="1">
              <a:spcBef>
                <a:spcPct val="0"/>
              </a:spcBef>
              <a:spcAft>
                <a:spcPct val="40000"/>
              </a:spcAft>
              <a:buClr>
                <a:schemeClr val="bg2"/>
              </a:buClr>
              <a:buFont typeface="Wingdings" pitchFamily="2" charset="2"/>
              <a:buChar char="n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algn="r">
              <a:lnSpc>
                <a:spcPct val="90000"/>
              </a:lnSpc>
              <a:buFont typeface="Wingdings" pitchFamily="2" charset="2"/>
              <a:buNone/>
            </a:pPr>
            <a:r>
              <a:rPr lang="de-DE" sz="1600" kern="0" dirty="0" smtClean="0"/>
              <a:t>Open Identity </a:t>
            </a:r>
            <a:r>
              <a:rPr lang="de-DE" sz="1600" kern="0" dirty="0" err="1" smtClean="0"/>
              <a:t>Summit</a:t>
            </a:r>
            <a:r>
              <a:rPr lang="de-DE" sz="1600" kern="0" dirty="0" smtClean="0"/>
              <a:t> 2013</a:t>
            </a:r>
          </a:p>
          <a:p>
            <a:pPr marL="0" indent="0" algn="r">
              <a:lnSpc>
                <a:spcPct val="90000"/>
              </a:lnSpc>
              <a:buFont typeface="Wingdings" pitchFamily="2" charset="2"/>
              <a:buNone/>
            </a:pPr>
            <a:r>
              <a:rPr lang="de-DE" sz="1600" kern="0" dirty="0" smtClean="0"/>
              <a:t>Kloster </a:t>
            </a:r>
            <a:r>
              <a:rPr lang="de-DE" sz="1600" kern="0" dirty="0" err="1" smtClean="0"/>
              <a:t>Banz</a:t>
            </a:r>
            <a:endParaRPr lang="de-DE" sz="1600" kern="0" dirty="0" smtClean="0"/>
          </a:p>
          <a:p>
            <a:pPr marL="0" indent="0" algn="r">
              <a:lnSpc>
                <a:spcPct val="90000"/>
              </a:lnSpc>
              <a:buFont typeface="Wingdings" pitchFamily="2" charset="2"/>
              <a:buNone/>
            </a:pPr>
            <a:r>
              <a:rPr lang="de-DE" sz="1600" kern="0" dirty="0" smtClean="0"/>
              <a:t>10./11. September 2013</a:t>
            </a:r>
          </a:p>
        </p:txBody>
      </p:sp>
    </p:spTree>
    <p:extLst>
      <p:ext uri="{BB962C8B-B14F-4D97-AF65-F5344CB8AC3E}">
        <p14:creationId xmlns:p14="http://schemas.microsoft.com/office/powerpoint/2010/main" val="15676736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de-DE" dirty="0" smtClean="0"/>
              <a:t>Summary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Relying parties </a:t>
            </a:r>
            <a:r>
              <a:rPr lang="en-US" dirty="0"/>
              <a:t>in our sample don’t see a pressing need to change their currently used authentication method</a:t>
            </a:r>
            <a:r>
              <a:rPr lang="en-US" dirty="0" smtClean="0"/>
              <a:t>.</a:t>
            </a:r>
          </a:p>
          <a:p>
            <a:r>
              <a:rPr lang="en-US" dirty="0" smtClean="0"/>
              <a:t>But </a:t>
            </a:r>
            <a:r>
              <a:rPr lang="en-US" dirty="0"/>
              <a:t>certain </a:t>
            </a:r>
            <a:r>
              <a:rPr lang="en-US" dirty="0" err="1"/>
              <a:t>eID</a:t>
            </a:r>
            <a:r>
              <a:rPr lang="en-US" dirty="0"/>
              <a:t> features </a:t>
            </a:r>
            <a:r>
              <a:rPr lang="en-US" dirty="0" smtClean="0"/>
              <a:t>could </a:t>
            </a:r>
            <a:r>
              <a:rPr lang="en-US" dirty="0"/>
              <a:t>be valuable for their </a:t>
            </a:r>
            <a:r>
              <a:rPr lang="en-US" dirty="0" smtClean="0"/>
              <a:t>services</a:t>
            </a:r>
          </a:p>
          <a:p>
            <a:pPr lvl="1"/>
            <a:r>
              <a:rPr lang="en-US" dirty="0" smtClean="0"/>
              <a:t>i.e. Age verification for adult entertainment</a:t>
            </a:r>
          </a:p>
          <a:p>
            <a:pPr lvl="1"/>
            <a:r>
              <a:rPr lang="en-US" dirty="0" smtClean="0"/>
              <a:t>Certified user address</a:t>
            </a:r>
          </a:p>
          <a:p>
            <a:r>
              <a:rPr lang="en-US" dirty="0"/>
              <a:t>F</a:t>
            </a:r>
            <a:r>
              <a:rPr lang="en-US" dirty="0" smtClean="0"/>
              <a:t>urther </a:t>
            </a:r>
            <a:r>
              <a:rPr lang="en-US" dirty="0"/>
              <a:t>development and marketing of the </a:t>
            </a:r>
            <a:r>
              <a:rPr lang="en-US" dirty="0" err="1"/>
              <a:t>eID</a:t>
            </a:r>
            <a:r>
              <a:rPr lang="en-US" dirty="0"/>
              <a:t> </a:t>
            </a:r>
            <a:r>
              <a:rPr lang="en-US" dirty="0" smtClean="0"/>
              <a:t>technology </a:t>
            </a:r>
            <a:r>
              <a:rPr lang="en-US" dirty="0"/>
              <a:t>should </a:t>
            </a:r>
            <a:r>
              <a:rPr lang="en-US" dirty="0" smtClean="0"/>
              <a:t>focus </a:t>
            </a:r>
            <a:r>
              <a:rPr lang="en-US" dirty="0"/>
              <a:t>on these features </a:t>
            </a:r>
            <a:endParaRPr lang="en-US" dirty="0" smtClean="0"/>
          </a:p>
          <a:p>
            <a:r>
              <a:rPr lang="en-US" dirty="0"/>
              <a:t>T</a:t>
            </a:r>
            <a:r>
              <a:rPr lang="en-US" dirty="0" smtClean="0"/>
              <a:t>here </a:t>
            </a:r>
            <a:r>
              <a:rPr lang="en-US" dirty="0"/>
              <a:t>is no ultimate reason that keeps service providers from implementing the </a:t>
            </a:r>
            <a:r>
              <a:rPr lang="en-US" dirty="0" err="1"/>
              <a:t>eID</a:t>
            </a:r>
            <a:r>
              <a:rPr lang="en-US" dirty="0"/>
              <a:t> technology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If perceived benefits are high enough it will be adopted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50221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de-DE" dirty="0" err="1"/>
              <a:t>Thank</a:t>
            </a:r>
            <a:r>
              <a:rPr lang="de-DE" dirty="0"/>
              <a:t> </a:t>
            </a:r>
            <a:r>
              <a:rPr lang="de-DE" dirty="0" err="1"/>
              <a:t>y</a:t>
            </a:r>
            <a:r>
              <a:rPr lang="de-DE" dirty="0" err="1" smtClean="0"/>
              <a:t>ou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your</a:t>
            </a:r>
            <a:r>
              <a:rPr lang="de-DE" dirty="0" smtClean="0"/>
              <a:t> </a:t>
            </a:r>
            <a:r>
              <a:rPr lang="de-DE" dirty="0" err="1" smtClean="0"/>
              <a:t>attention</a:t>
            </a:r>
            <a:r>
              <a:rPr lang="de-DE" dirty="0" smtClean="0"/>
              <a:t>!</a:t>
            </a:r>
            <a:endParaRPr lang="de-DE" dirty="0"/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algn="ctr">
              <a:spcAft>
                <a:spcPts val="600"/>
              </a:spcAft>
              <a:buFont typeface="Wingdings" pitchFamily="2" charset="2"/>
              <a:buNone/>
            </a:pPr>
            <a:r>
              <a:rPr lang="de-DE" sz="2000" b="1" kern="1200" dirty="0" err="1">
                <a:solidFill>
                  <a:schemeClr val="tx2"/>
                </a:solidFill>
                <a:latin typeface="Frutiger LT Com 55 Roman" pitchFamily="34" charset="0"/>
              </a:rPr>
              <a:t>Questions</a:t>
            </a:r>
            <a:r>
              <a:rPr lang="de-DE" sz="2000" b="1" kern="1200" dirty="0">
                <a:solidFill>
                  <a:schemeClr val="tx2"/>
                </a:solidFill>
                <a:latin typeface="Frutiger LT Com 55 Roman" pitchFamily="34" charset="0"/>
              </a:rPr>
              <a:t>? </a:t>
            </a:r>
            <a:r>
              <a:rPr lang="de-DE" sz="2000" b="1" kern="1200" dirty="0" err="1">
                <a:solidFill>
                  <a:schemeClr val="tx2"/>
                </a:solidFill>
                <a:latin typeface="Frutiger LT Com 55 Roman" pitchFamily="34" charset="0"/>
              </a:rPr>
              <a:t>Remarks</a:t>
            </a:r>
            <a:r>
              <a:rPr lang="de-DE" sz="2000" b="1" kern="1200" dirty="0">
                <a:solidFill>
                  <a:schemeClr val="tx2"/>
                </a:solidFill>
                <a:latin typeface="Frutiger LT Com 55 Roman" pitchFamily="34" charset="0"/>
              </a:rPr>
              <a:t>?</a:t>
            </a:r>
          </a:p>
          <a:p>
            <a:endParaRPr lang="de-DE" dirty="0"/>
          </a:p>
          <a:p>
            <a:endParaRPr lang="de-DE" dirty="0"/>
          </a:p>
          <a:p>
            <a:endParaRPr lang="de-DE" dirty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/>
          </a:p>
          <a:p>
            <a:endParaRPr lang="de-DE" dirty="0"/>
          </a:p>
          <a:p>
            <a:pPr marL="0" indent="0">
              <a:buNone/>
            </a:pPr>
            <a:endParaRPr lang="de-DE" u="sng" dirty="0" smtClean="0">
              <a:solidFill>
                <a:schemeClr val="hlink"/>
              </a:solidFill>
            </a:endParaRPr>
          </a:p>
          <a:p>
            <a:pPr marL="0" indent="0">
              <a:buNone/>
            </a:pPr>
            <a:r>
              <a:rPr lang="de-DE" u="sng" dirty="0">
                <a:solidFill>
                  <a:schemeClr val="hlink"/>
                </a:solidFill>
              </a:rPr>
              <a:t/>
            </a:r>
            <a:br>
              <a:rPr lang="de-DE" u="sng" dirty="0">
                <a:solidFill>
                  <a:schemeClr val="hlink"/>
                </a:solidFill>
              </a:rPr>
            </a:br>
            <a:r>
              <a:rPr lang="de-DE" dirty="0">
                <a:solidFill>
                  <a:schemeClr val="hlink"/>
                </a:solidFill>
              </a:rPr>
              <a:t>	</a:t>
            </a:r>
            <a:endParaRPr lang="de-DE" u="sng" dirty="0">
              <a:solidFill>
                <a:schemeClr val="hlink"/>
              </a:solidFill>
            </a:endParaRPr>
          </a:p>
        </p:txBody>
      </p:sp>
      <p:sp>
        <p:nvSpPr>
          <p:cNvPr id="2" name="Rechteck 1"/>
          <p:cNvSpPr/>
          <p:nvPr/>
        </p:nvSpPr>
        <p:spPr>
          <a:xfrm>
            <a:off x="395536" y="2912619"/>
            <a:ext cx="8280920" cy="32470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de-DE" sz="1600" b="1" dirty="0">
                <a:solidFill>
                  <a:schemeClr val="tx2"/>
                </a:solidFill>
              </a:rPr>
              <a:t>Dr. Michael Kubach</a:t>
            </a:r>
          </a:p>
          <a:p>
            <a:pPr>
              <a:spcAft>
                <a:spcPts val="600"/>
              </a:spcAft>
            </a:pPr>
            <a:r>
              <a:rPr lang="de-DE" sz="1600" dirty="0" smtClean="0"/>
              <a:t>Tel. </a:t>
            </a:r>
            <a:r>
              <a:rPr lang="de-DE" sz="1600" dirty="0"/>
              <a:t>+49 711 970-2428</a:t>
            </a:r>
          </a:p>
          <a:p>
            <a:pPr algn="ctr">
              <a:spcAft>
                <a:spcPts val="600"/>
              </a:spcAft>
            </a:pPr>
            <a:r>
              <a:rPr lang="de-DE" sz="1600" dirty="0" smtClean="0"/>
              <a:t>firstname.lastname@iao.fraunhofer.de</a:t>
            </a:r>
            <a:endParaRPr lang="de-DE" sz="1600" dirty="0"/>
          </a:p>
          <a:p>
            <a:pPr>
              <a:spcAft>
                <a:spcPts val="600"/>
              </a:spcAft>
            </a:pPr>
            <a:endParaRPr lang="de-DE" sz="1600" dirty="0"/>
          </a:p>
          <a:p>
            <a:pPr>
              <a:spcAft>
                <a:spcPts val="600"/>
              </a:spcAft>
            </a:pPr>
            <a:r>
              <a:rPr lang="de-DE" sz="1600" b="1" dirty="0">
                <a:solidFill>
                  <a:schemeClr val="tx2"/>
                </a:solidFill>
              </a:rPr>
              <a:t>Competence Team </a:t>
            </a:r>
            <a:r>
              <a:rPr lang="de-DE" sz="1600" b="1" dirty="0" smtClean="0">
                <a:solidFill>
                  <a:schemeClr val="tx2"/>
                </a:solidFill>
              </a:rPr>
              <a:t>Identity Management</a:t>
            </a:r>
            <a:endParaRPr lang="de-DE" sz="1600" b="1" dirty="0">
              <a:solidFill>
                <a:schemeClr val="tx2"/>
              </a:solidFill>
            </a:endParaRPr>
          </a:p>
          <a:p>
            <a:pPr>
              <a:spcAft>
                <a:spcPts val="600"/>
              </a:spcAft>
            </a:pPr>
            <a:r>
              <a:rPr lang="de-DE" sz="1600" dirty="0"/>
              <a:t>Fraunhofer-Institut für Arbeitswirtschaft und Organisation IAO</a:t>
            </a:r>
          </a:p>
          <a:p>
            <a:pPr>
              <a:spcAft>
                <a:spcPts val="600"/>
              </a:spcAft>
            </a:pPr>
            <a:r>
              <a:rPr lang="de-DE" sz="1600" dirty="0"/>
              <a:t>Nobelstraße 12 | 70569 Stuttgart</a:t>
            </a:r>
          </a:p>
          <a:p>
            <a:pPr>
              <a:spcAft>
                <a:spcPts val="600"/>
              </a:spcAft>
            </a:pPr>
            <a:endParaRPr lang="de-DE" sz="1600" dirty="0"/>
          </a:p>
          <a:p>
            <a:pPr>
              <a:spcAft>
                <a:spcPts val="600"/>
              </a:spcAft>
            </a:pPr>
            <a:r>
              <a:rPr lang="de-DE" sz="1400" dirty="0"/>
              <a:t>www.swm.iao.fraunhofer.de</a:t>
            </a:r>
          </a:p>
          <a:p>
            <a:pPr>
              <a:spcAft>
                <a:spcPts val="600"/>
              </a:spcAft>
            </a:pPr>
            <a:r>
              <a:rPr lang="de-DE" sz="1400" dirty="0"/>
              <a:t>www.ikt.iao.fraunhofer.de</a:t>
            </a:r>
          </a:p>
        </p:txBody>
      </p:sp>
      <p:sp>
        <p:nvSpPr>
          <p:cNvPr id="3" name="Rechteck 2"/>
          <p:cNvSpPr/>
          <p:nvPr/>
        </p:nvSpPr>
        <p:spPr>
          <a:xfrm>
            <a:off x="6120680" y="2911296"/>
            <a:ext cx="3923928" cy="6617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de-DE" sz="1600" b="1" dirty="0" smtClean="0">
                <a:solidFill>
                  <a:schemeClr val="tx2"/>
                </a:solidFill>
              </a:rPr>
              <a:t>Rachelle </a:t>
            </a:r>
            <a:r>
              <a:rPr lang="de-DE" sz="1600" b="1" dirty="0" smtClean="0">
                <a:solidFill>
                  <a:schemeClr val="tx2"/>
                </a:solidFill>
              </a:rPr>
              <a:t>Sellung, B.B.A.</a:t>
            </a:r>
            <a:endParaRPr lang="de-DE" sz="1600" b="1" dirty="0">
              <a:solidFill>
                <a:schemeClr val="tx2"/>
              </a:solidFill>
            </a:endParaRPr>
          </a:p>
          <a:p>
            <a:pPr>
              <a:spcAft>
                <a:spcPts val="600"/>
              </a:spcAft>
            </a:pPr>
            <a:r>
              <a:rPr lang="de-DE" sz="1600" dirty="0" smtClean="0"/>
              <a:t>Tel. </a:t>
            </a:r>
            <a:r>
              <a:rPr lang="de-DE" sz="1600" dirty="0"/>
              <a:t>+49 711 </a:t>
            </a:r>
            <a:r>
              <a:rPr lang="de-DE" sz="1600" dirty="0" smtClean="0"/>
              <a:t>970-2145</a:t>
            </a:r>
            <a:endParaRPr lang="de-DE" sz="1600" dirty="0"/>
          </a:p>
        </p:txBody>
      </p:sp>
      <p:sp>
        <p:nvSpPr>
          <p:cNvPr id="6" name="Rechteck 5"/>
          <p:cNvSpPr/>
          <p:nvPr/>
        </p:nvSpPr>
        <p:spPr>
          <a:xfrm>
            <a:off x="3384376" y="2911296"/>
            <a:ext cx="3923928" cy="6617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de-DE" sz="1600" b="1" dirty="0">
                <a:solidFill>
                  <a:schemeClr val="tx2"/>
                </a:solidFill>
              </a:rPr>
              <a:t>Dr. Heiko Roßnagel</a:t>
            </a:r>
          </a:p>
          <a:p>
            <a:pPr>
              <a:spcAft>
                <a:spcPts val="600"/>
              </a:spcAft>
            </a:pPr>
            <a:r>
              <a:rPr lang="de-DE" sz="1600" dirty="0" smtClean="0"/>
              <a:t>Tel. </a:t>
            </a:r>
            <a:r>
              <a:rPr lang="de-DE" sz="1600" dirty="0"/>
              <a:t>+49 711 </a:t>
            </a:r>
            <a:r>
              <a:rPr lang="de-DE" sz="1600" dirty="0" smtClean="0"/>
              <a:t>970-2145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18853350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de-DE" dirty="0" err="1" smtClean="0"/>
              <a:t>Introduction</a:t>
            </a:r>
            <a:endParaRPr lang="de-DE" dirty="0"/>
          </a:p>
        </p:txBody>
      </p:sp>
      <p:sp>
        <p:nvSpPr>
          <p:cNvPr id="4" name="Richtungspfeil 3"/>
          <p:cNvSpPr/>
          <p:nvPr/>
        </p:nvSpPr>
        <p:spPr bwMode="auto">
          <a:xfrm>
            <a:off x="467544" y="1798845"/>
            <a:ext cx="3384376" cy="1800200"/>
          </a:xfrm>
          <a:prstGeom prst="homePlate">
            <a:avLst>
              <a:gd name="adj" fmla="val 23829"/>
            </a:avLst>
          </a:prstGeom>
          <a:solidFill>
            <a:schemeClr val="accent6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de-DE" dirty="0"/>
              <a:t>eIDs </a:t>
            </a:r>
            <a:r>
              <a:rPr lang="de-DE" dirty="0" err="1"/>
              <a:t>infrastructures</a:t>
            </a:r>
            <a:r>
              <a:rPr lang="de-DE" dirty="0"/>
              <a:t> </a:t>
            </a:r>
            <a:r>
              <a:rPr lang="de-DE" dirty="0" err="1"/>
              <a:t>have</a:t>
            </a:r>
            <a:r>
              <a:rPr lang="de-DE" dirty="0"/>
              <a:t> </a:t>
            </a:r>
            <a:r>
              <a:rPr lang="de-DE" dirty="0" err="1"/>
              <a:t>been</a:t>
            </a:r>
            <a:r>
              <a:rPr lang="de-DE" dirty="0"/>
              <a:t> </a:t>
            </a:r>
            <a:r>
              <a:rPr lang="de-DE" dirty="0" err="1"/>
              <a:t>implemented</a:t>
            </a:r>
            <a:r>
              <a:rPr lang="de-DE" dirty="0"/>
              <a:t> in </a:t>
            </a:r>
            <a:r>
              <a:rPr lang="de-DE" dirty="0" err="1"/>
              <a:t>many</a:t>
            </a:r>
            <a:r>
              <a:rPr lang="de-DE" dirty="0"/>
              <a:t> EU </a:t>
            </a:r>
            <a:r>
              <a:rPr lang="de-DE" dirty="0" err="1"/>
              <a:t>member</a:t>
            </a:r>
            <a:r>
              <a:rPr lang="de-DE" dirty="0"/>
              <a:t> </a:t>
            </a:r>
            <a:r>
              <a:rPr lang="de-DE" dirty="0" err="1"/>
              <a:t>states</a:t>
            </a:r>
            <a:endParaRPr kumimoji="0" lang="de-DE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Frutiger LT Com 55 Roman" pitchFamily="34" charset="0"/>
            </a:endParaRPr>
          </a:p>
        </p:txBody>
      </p:sp>
      <p:sp>
        <p:nvSpPr>
          <p:cNvPr id="5" name="Richtungspfeil 4"/>
          <p:cNvSpPr/>
          <p:nvPr/>
        </p:nvSpPr>
        <p:spPr bwMode="auto">
          <a:xfrm flipH="1">
            <a:off x="5292080" y="1772816"/>
            <a:ext cx="3384376" cy="1800200"/>
          </a:xfrm>
          <a:prstGeom prst="homePlate">
            <a:avLst>
              <a:gd name="adj" fmla="val 23829"/>
            </a:avLst>
          </a:prstGeom>
          <a:solidFill>
            <a:schemeClr val="accent6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de-DE" dirty="0" err="1"/>
              <a:t>actual</a:t>
            </a:r>
            <a:r>
              <a:rPr lang="de-DE" dirty="0"/>
              <a:t> </a:t>
            </a:r>
            <a:r>
              <a:rPr lang="de-DE" dirty="0" err="1"/>
              <a:t>usage</a:t>
            </a:r>
            <a:r>
              <a:rPr lang="de-DE" dirty="0"/>
              <a:t> </a:t>
            </a:r>
            <a:r>
              <a:rPr lang="de-DE" dirty="0" err="1"/>
              <a:t>lacks</a:t>
            </a:r>
            <a:r>
              <a:rPr lang="de-DE" dirty="0"/>
              <a:t> </a:t>
            </a:r>
            <a:r>
              <a:rPr lang="de-DE" dirty="0" err="1"/>
              <a:t>behind</a:t>
            </a:r>
            <a:r>
              <a:rPr lang="de-DE" dirty="0"/>
              <a:t> original </a:t>
            </a:r>
            <a:r>
              <a:rPr lang="de-DE" dirty="0" err="1"/>
              <a:t>expectations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66725" y="4005064"/>
            <a:ext cx="8208000" cy="359618"/>
          </a:xfrm>
        </p:spPr>
        <p:txBody>
          <a:bodyPr/>
          <a:lstStyle/>
          <a:p>
            <a:pPr marL="0" indent="0">
              <a:buNone/>
            </a:pPr>
            <a:r>
              <a:rPr lang="de-DE" b="1" dirty="0" smtClean="0">
                <a:solidFill>
                  <a:schemeClr val="tx2"/>
                </a:solidFill>
              </a:rPr>
              <a:t>Observation:</a:t>
            </a:r>
          </a:p>
          <a:p>
            <a:r>
              <a:rPr lang="de-DE" dirty="0" smtClean="0"/>
              <a:t>lack </a:t>
            </a:r>
            <a:r>
              <a:rPr lang="de-DE" dirty="0" err="1"/>
              <a:t>of</a:t>
            </a:r>
            <a:r>
              <a:rPr lang="de-DE" dirty="0"/>
              <a:t> real-</a:t>
            </a:r>
            <a:r>
              <a:rPr lang="de-DE" dirty="0" err="1"/>
              <a:t>world</a:t>
            </a:r>
            <a:r>
              <a:rPr lang="de-DE" dirty="0"/>
              <a:t> </a:t>
            </a:r>
            <a:r>
              <a:rPr lang="de-DE" dirty="0" err="1"/>
              <a:t>use</a:t>
            </a:r>
            <a:r>
              <a:rPr lang="de-DE" dirty="0"/>
              <a:t> </a:t>
            </a:r>
            <a:r>
              <a:rPr lang="de-DE" dirty="0" err="1"/>
              <a:t>cases</a:t>
            </a:r>
            <a:r>
              <a:rPr lang="de-DE" dirty="0"/>
              <a:t> 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/>
              <a:t>applications</a:t>
            </a:r>
            <a:r>
              <a:rPr lang="de-DE" dirty="0"/>
              <a:t> </a:t>
            </a:r>
            <a:r>
              <a:rPr lang="de-DE" dirty="0" err="1"/>
              <a:t>perceived</a:t>
            </a:r>
            <a:r>
              <a:rPr lang="de-DE" dirty="0"/>
              <a:t> </a:t>
            </a:r>
            <a:r>
              <a:rPr lang="de-DE" dirty="0" err="1"/>
              <a:t>as</a:t>
            </a:r>
            <a:r>
              <a:rPr lang="de-DE" dirty="0"/>
              <a:t> </a:t>
            </a:r>
            <a:r>
              <a:rPr lang="de-DE" dirty="0" err="1"/>
              <a:t>beneficial</a:t>
            </a:r>
            <a:r>
              <a:rPr lang="de-DE" dirty="0"/>
              <a:t> </a:t>
            </a:r>
            <a:r>
              <a:rPr lang="de-DE" dirty="0" err="1"/>
              <a:t>by</a:t>
            </a:r>
            <a:r>
              <a:rPr lang="de-DE" dirty="0"/>
              <a:t> </a:t>
            </a:r>
            <a:r>
              <a:rPr lang="de-DE" dirty="0" err="1" smtClean="0"/>
              <a:t>users</a:t>
            </a:r>
            <a:endParaRPr lang="de-DE" dirty="0" smtClean="0"/>
          </a:p>
          <a:p>
            <a:r>
              <a:rPr lang="de-DE" dirty="0" smtClean="0"/>
              <a:t>Research </a:t>
            </a:r>
            <a:r>
              <a:rPr lang="de-DE" dirty="0" err="1" smtClean="0"/>
              <a:t>often</a:t>
            </a:r>
            <a:r>
              <a:rPr lang="de-DE" dirty="0" smtClean="0"/>
              <a:t> </a:t>
            </a:r>
            <a:r>
              <a:rPr lang="de-DE" dirty="0" err="1" smtClean="0"/>
              <a:t>focused</a:t>
            </a:r>
            <a:r>
              <a:rPr lang="de-DE" dirty="0" smtClean="0"/>
              <a:t> on </a:t>
            </a:r>
            <a:r>
              <a:rPr lang="de-DE" dirty="0" err="1" smtClean="0"/>
              <a:t>technical</a:t>
            </a:r>
            <a:r>
              <a:rPr lang="de-DE" dirty="0" smtClean="0"/>
              <a:t> </a:t>
            </a:r>
            <a:r>
              <a:rPr lang="de-DE" dirty="0" err="1" smtClean="0"/>
              <a:t>aspects</a:t>
            </a:r>
            <a:endParaRPr lang="de-DE" dirty="0" smtClean="0"/>
          </a:p>
          <a:p>
            <a:endParaRPr lang="de-DE" dirty="0"/>
          </a:p>
        </p:txBody>
      </p:sp>
      <p:sp>
        <p:nvSpPr>
          <p:cNvPr id="6" name="Textfeld 5"/>
          <p:cNvSpPr txBox="1"/>
          <p:nvPr/>
        </p:nvSpPr>
        <p:spPr>
          <a:xfrm flipH="1">
            <a:off x="3563886" y="1865002"/>
            <a:ext cx="2016225" cy="16158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9900" dirty="0" smtClean="0">
                <a:solidFill>
                  <a:schemeClr val="tx2"/>
                </a:solidFill>
              </a:rPr>
              <a:t>?</a:t>
            </a:r>
            <a:endParaRPr lang="de-DE" sz="99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58412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de-DE" dirty="0" err="1" smtClean="0"/>
              <a:t>Economic</a:t>
            </a:r>
            <a:r>
              <a:rPr lang="de-DE" dirty="0" smtClean="0"/>
              <a:t> </a:t>
            </a:r>
            <a:r>
              <a:rPr lang="de-DE" dirty="0" err="1" smtClean="0"/>
              <a:t>perspective</a:t>
            </a:r>
            <a:r>
              <a:rPr lang="de-DE" dirty="0" smtClean="0"/>
              <a:t> on eID </a:t>
            </a:r>
            <a:r>
              <a:rPr lang="de-DE" dirty="0" err="1" smtClean="0"/>
              <a:t>technology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To be successfully adopted on a wide scale, eID solutions have to be designed under consideration of the underlying market structure</a:t>
            </a:r>
          </a:p>
          <a:p>
            <a:r>
              <a:rPr lang="en-GB" dirty="0" smtClean="0"/>
              <a:t>Multi-sided market: different types of customers (End-users, Service Providers/Relying Parties, Identity Providers), depending on each other</a:t>
            </a:r>
          </a:p>
          <a:p>
            <a:r>
              <a:rPr lang="en-GB" dirty="0" smtClean="0"/>
              <a:t>Joint participation makes the platform more valuable to each customer</a:t>
            </a:r>
          </a:p>
          <a:p>
            <a:pPr marL="360000" lvl="1">
              <a:buClr>
                <a:schemeClr val="tx2"/>
              </a:buClr>
            </a:pPr>
            <a:r>
              <a:rPr lang="en-GB" dirty="0" smtClean="0">
                <a:sym typeface="Wingdings" pitchFamily="2" charset="2"/>
              </a:rPr>
              <a:t>Indirect network externalities between customers</a:t>
            </a:r>
          </a:p>
          <a:p>
            <a:pPr marL="645750" lvl="2" indent="-285750">
              <a:buClr>
                <a:schemeClr val="tx2"/>
              </a:buClr>
              <a:buFont typeface="Wingdings"/>
              <a:buChar char="è"/>
            </a:pPr>
            <a:r>
              <a:rPr lang="en-GB" dirty="0" smtClean="0">
                <a:sym typeface="Wingdings" pitchFamily="2" charset="2"/>
              </a:rPr>
              <a:t> </a:t>
            </a:r>
            <a:r>
              <a:rPr lang="en-GB" dirty="0" err="1" smtClean="0">
                <a:sym typeface="Wingdings" pitchFamily="2" charset="2"/>
              </a:rPr>
              <a:t>Postive</a:t>
            </a:r>
            <a:r>
              <a:rPr lang="en-GB" dirty="0" smtClean="0">
                <a:sym typeface="Wingdings" pitchFamily="2" charset="2"/>
              </a:rPr>
              <a:t> feedback creating exponential growth once critical mass has 	been achieved</a:t>
            </a:r>
          </a:p>
          <a:p>
            <a:pPr marL="645750" lvl="2" indent="-285750">
              <a:buClr>
                <a:schemeClr val="tx2"/>
              </a:buClr>
              <a:buFont typeface="Wingdings"/>
              <a:buChar char="è"/>
            </a:pPr>
            <a:r>
              <a:rPr lang="en-GB" dirty="0" smtClean="0">
                <a:sym typeface="Wingdings" pitchFamily="2" charset="2"/>
              </a:rPr>
              <a:t> Low adoption: low value for all sides creating negative feedback</a:t>
            </a:r>
          </a:p>
          <a:p>
            <a:pPr marL="645750" lvl="2" indent="-285750">
              <a:buClr>
                <a:schemeClr val="tx2"/>
              </a:buClr>
              <a:buFont typeface="Wingdings"/>
              <a:buChar char="è"/>
            </a:pPr>
            <a:endParaRPr lang="en-GB" dirty="0" smtClean="0">
              <a:sym typeface="Wingdings" pitchFamily="2" charset="2"/>
            </a:endParaRPr>
          </a:p>
          <a:p>
            <a:endParaRPr lang="en-GB" dirty="0" smtClean="0"/>
          </a:p>
          <a:p>
            <a:endParaRPr lang="en-GB" dirty="0" smtClean="0"/>
          </a:p>
          <a:p>
            <a:endParaRPr lang="en-GB" dirty="0"/>
          </a:p>
        </p:txBody>
      </p:sp>
      <p:sp>
        <p:nvSpPr>
          <p:cNvPr id="4" name="Rechteck 3"/>
          <p:cNvSpPr/>
          <p:nvPr/>
        </p:nvSpPr>
        <p:spPr bwMode="auto">
          <a:xfrm>
            <a:off x="467544" y="5373216"/>
            <a:ext cx="8208912" cy="64807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  <a:ex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</a:bodyPr>
          <a:lstStyle/>
          <a:p>
            <a:pPr marL="715963" marR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40000"/>
              </a:spcAft>
              <a:buClrTx/>
              <a:buSzTx/>
              <a:buFont typeface="Wingdings" pitchFamily="2" charset="2"/>
              <a:buNone/>
              <a:tabLst/>
            </a:pP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What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are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the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requirements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of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the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different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stakeholders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in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order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to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adopt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 eID </a:t>
            </a:r>
            <a:r>
              <a:rPr kumimoji="0" lang="de-DE" sz="1800" b="1" i="0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solutions</a:t>
            </a:r>
            <a:r>
              <a:rPr kumimoji="0" lang="de-DE" sz="18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Frutiger LT Com 55 Roman" pitchFamily="34" charset="0"/>
              </a:rPr>
              <a:t>?</a:t>
            </a:r>
          </a:p>
        </p:txBody>
      </p:sp>
      <p:sp>
        <p:nvSpPr>
          <p:cNvPr id="5" name="Pfeil nach rechts 4"/>
          <p:cNvSpPr/>
          <p:nvPr/>
        </p:nvSpPr>
        <p:spPr bwMode="auto">
          <a:xfrm>
            <a:off x="611560" y="5481228"/>
            <a:ext cx="432048" cy="432048"/>
          </a:xfrm>
          <a:prstGeom prst="rightArrow">
            <a:avLst/>
          </a:prstGeom>
          <a:solidFill>
            <a:schemeClr val="accent6"/>
          </a:solidFill>
          <a:ln>
            <a:noFill/>
          </a:ln>
          <a:effectLst/>
          <a:ex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40000"/>
              </a:spcAft>
              <a:buClrTx/>
              <a:buSzTx/>
              <a:buFont typeface="Wingdings" pitchFamily="2" charset="2"/>
              <a:buNone/>
              <a:tabLst/>
            </a:pPr>
            <a:endParaRPr kumimoji="0" lang="de-DE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Frutiger LT Com 55 Roman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436143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de-DE" dirty="0" smtClean="0"/>
              <a:t>eID </a:t>
            </a:r>
            <a:r>
              <a:rPr lang="de-DE" dirty="0" err="1"/>
              <a:t>s</a:t>
            </a:r>
            <a:r>
              <a:rPr lang="de-DE" dirty="0" err="1" smtClean="0"/>
              <a:t>takeholders</a:t>
            </a:r>
            <a:endParaRPr lang="de-DE" dirty="0"/>
          </a:p>
        </p:txBody>
      </p:sp>
      <p:graphicFrame>
        <p:nvGraphicFramePr>
          <p:cNvPr id="4" name="Inhaltsplatzhalter 3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79271163"/>
              </p:ext>
            </p:extLst>
          </p:nvPr>
        </p:nvGraphicFramePr>
        <p:xfrm>
          <a:off x="35496" y="2520660"/>
          <a:ext cx="8856984" cy="28083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7" name="Visio" r:id="rId4" imgW="4499551" imgH="1332807" progId="Visio.Drawing.11">
                  <p:embed/>
                </p:oleObj>
              </mc:Choice>
              <mc:Fallback>
                <p:oleObj name="Visio" r:id="rId4" imgW="4499551" imgH="1332807" progId="Visio.Drawing.11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5496" y="2520660"/>
                        <a:ext cx="8856984" cy="280831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</p:spPr>
                  </p:pic>
                </p:oleObj>
              </mc:Fallback>
            </mc:AlternateContent>
          </a:graphicData>
        </a:graphic>
      </p:graphicFrame>
      <p:grpSp>
        <p:nvGrpSpPr>
          <p:cNvPr id="10" name="Gruppieren 9"/>
          <p:cNvGrpSpPr/>
          <p:nvPr/>
        </p:nvGrpSpPr>
        <p:grpSpPr>
          <a:xfrm>
            <a:off x="683568" y="1484784"/>
            <a:ext cx="3736032" cy="1325129"/>
            <a:chOff x="683568" y="1484784"/>
            <a:chExt cx="3736032" cy="1325129"/>
          </a:xfrm>
        </p:grpSpPr>
        <p:sp>
          <p:nvSpPr>
            <p:cNvPr id="5" name="Abgerundete rechteckige Legende 4"/>
            <p:cNvSpPr/>
            <p:nvPr/>
          </p:nvSpPr>
          <p:spPr bwMode="auto">
            <a:xfrm>
              <a:off x="773733" y="1610798"/>
              <a:ext cx="1296144" cy="720080"/>
            </a:xfrm>
            <a:prstGeom prst="wedgeRoundRectCallou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40000"/>
                </a:spcAft>
                <a:buClrTx/>
                <a:buSzTx/>
                <a:buFont typeface="Wingdings" pitchFamily="2" charset="2"/>
                <a:buNone/>
                <a:tabLst/>
              </a:pPr>
              <a:r>
                <a:rPr kumimoji="0" lang="de-DE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Previous</a:t>
              </a:r>
              <a:r>
                <a:rPr kumimoji="0" lang="de-DE" sz="1800" b="0" i="0" u="none" strike="noStrike" cap="none" normalizeH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 </a:t>
              </a:r>
              <a:r>
                <a:rPr kumimoji="0" lang="de-DE" sz="1800" b="0" i="0" u="none" strike="noStrike" cap="none" normalizeH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work</a:t>
              </a:r>
              <a:r>
                <a:rPr kumimoji="0" lang="de-DE" sz="1800" b="0" i="0" u="none" strike="noStrike" cap="none" normalizeH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:</a:t>
              </a:r>
              <a:endParaRPr kumimoji="0" lang="de-DE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Frutiger LT Com 55 Roman" pitchFamily="34" charset="0"/>
              </a:endParaRPr>
            </a:p>
          </p:txBody>
        </p:sp>
        <p:sp>
          <p:nvSpPr>
            <p:cNvPr id="8" name="Abgerundete rechteckige Legende 7"/>
            <p:cNvSpPr/>
            <p:nvPr/>
          </p:nvSpPr>
          <p:spPr bwMode="auto">
            <a:xfrm>
              <a:off x="683568" y="1484784"/>
              <a:ext cx="3736032" cy="972108"/>
            </a:xfrm>
            <a:prstGeom prst="wedgeRoundRectCallout">
              <a:avLst/>
            </a:prstGeom>
            <a:noFill/>
            <a:ln w="19050">
              <a:solidFill>
                <a:srgbClr val="0070C0"/>
              </a:solidFill>
            </a:ln>
            <a:effectLst/>
            <a:ex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40000"/>
                </a:spcAft>
                <a:buClrTx/>
                <a:buSzTx/>
                <a:buFont typeface="Wingdings" pitchFamily="2" charset="2"/>
                <a:buNone/>
                <a:tabLst/>
              </a:pPr>
              <a:endParaRPr kumimoji="0" lang="de-DE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Frutiger LT Com 55 Roman" pitchFamily="34" charset="0"/>
              </a:endParaRPr>
            </a:p>
          </p:txBody>
        </p:sp>
        <p:sp>
          <p:nvSpPr>
            <p:cNvPr id="9" name="Textfeld 8"/>
            <p:cNvSpPr txBox="1"/>
            <p:nvPr/>
          </p:nvSpPr>
          <p:spPr>
            <a:xfrm>
              <a:off x="1835696" y="1495707"/>
              <a:ext cx="2549953" cy="131420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100" dirty="0" smtClean="0"/>
                <a:t>Roßnagel et al. (2014): Users’ Willingness to Pay for Web Identity Management Systems in </a:t>
              </a:r>
              <a:r>
                <a:rPr lang="en-GB" sz="1100" i="1" dirty="0" smtClean="0"/>
                <a:t>European Journal of Information Systems (forthcoming)</a:t>
              </a:r>
              <a:endParaRPr lang="de-DE" sz="1100" dirty="0" smtClean="0"/>
            </a:p>
            <a:p>
              <a:endParaRPr lang="de-DE" sz="2000" dirty="0"/>
            </a:p>
          </p:txBody>
        </p:sp>
      </p:grpSp>
      <p:grpSp>
        <p:nvGrpSpPr>
          <p:cNvPr id="15" name="Gruppieren 14"/>
          <p:cNvGrpSpPr/>
          <p:nvPr/>
        </p:nvGrpSpPr>
        <p:grpSpPr>
          <a:xfrm>
            <a:off x="4716016" y="1484784"/>
            <a:ext cx="3736032" cy="972108"/>
            <a:chOff x="4716016" y="1484784"/>
            <a:chExt cx="3736032" cy="972108"/>
          </a:xfrm>
        </p:grpSpPr>
        <p:sp>
          <p:nvSpPr>
            <p:cNvPr id="11" name="Abgerundete rechteckige Legende 10"/>
            <p:cNvSpPr/>
            <p:nvPr/>
          </p:nvSpPr>
          <p:spPr bwMode="auto">
            <a:xfrm flipH="1">
              <a:off x="4716016" y="1484784"/>
              <a:ext cx="3736032" cy="972108"/>
            </a:xfrm>
            <a:prstGeom prst="wedgeRoundRectCallout">
              <a:avLst/>
            </a:prstGeom>
            <a:noFill/>
            <a:ln w="19050">
              <a:solidFill>
                <a:srgbClr val="FF0000"/>
              </a:solidFill>
            </a:ln>
            <a:effectLst/>
            <a:ex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40000"/>
                </a:spcAft>
                <a:buClrTx/>
                <a:buSzTx/>
                <a:buFont typeface="Wingdings" pitchFamily="2" charset="2"/>
                <a:buNone/>
                <a:tabLst/>
              </a:pPr>
              <a:endParaRPr kumimoji="0" lang="de-DE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Frutiger LT Com 55 Roman" pitchFamily="34" charset="0"/>
              </a:endParaRPr>
            </a:p>
          </p:txBody>
        </p:sp>
        <p:sp>
          <p:nvSpPr>
            <p:cNvPr id="13" name="Abgerundete rechteckige Legende 12"/>
            <p:cNvSpPr/>
            <p:nvPr/>
          </p:nvSpPr>
          <p:spPr bwMode="auto">
            <a:xfrm>
              <a:off x="4788024" y="1610798"/>
              <a:ext cx="1296144" cy="720080"/>
            </a:xfrm>
            <a:prstGeom prst="wedgeRoundRectCallou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40000"/>
                </a:spcAft>
                <a:buClrTx/>
                <a:buSzTx/>
                <a:buFont typeface="Wingdings" pitchFamily="2" charset="2"/>
                <a:buNone/>
                <a:tabLst/>
              </a:pPr>
              <a:r>
                <a:rPr kumimoji="0" lang="de-DE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Focus </a:t>
              </a:r>
              <a:r>
                <a:rPr kumimoji="0" lang="de-DE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of</a:t>
              </a:r>
              <a:r>
                <a:rPr kumimoji="0" lang="de-DE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 </a:t>
              </a:r>
              <a:r>
                <a:rPr kumimoji="0" lang="de-DE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this</a:t>
              </a:r>
              <a:r>
                <a:rPr kumimoji="0" lang="de-DE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 </a:t>
              </a:r>
              <a:r>
                <a:rPr kumimoji="0" lang="de-DE" sz="1800" b="0" i="0" u="none" strike="noStrike" cap="none" normalizeH="0" baseline="0" dirty="0" err="1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study</a:t>
              </a:r>
              <a:r>
                <a:rPr kumimoji="0" lang="de-DE" sz="1800" b="0" i="0" u="none" strike="noStrike" cap="none" normalizeH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Frutiger LT Com 55 Roman" pitchFamily="34" charset="0"/>
                </a:rPr>
                <a:t>:</a:t>
              </a:r>
              <a:endParaRPr kumimoji="0" lang="de-DE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Frutiger LT Com 55 Roman" pitchFamily="34" charset="0"/>
              </a:endParaRPr>
            </a:p>
          </p:txBody>
        </p:sp>
        <p:sp>
          <p:nvSpPr>
            <p:cNvPr id="14" name="Textfeld 13"/>
            <p:cNvSpPr txBox="1"/>
            <p:nvPr/>
          </p:nvSpPr>
          <p:spPr>
            <a:xfrm>
              <a:off x="6084168" y="1541873"/>
              <a:ext cx="2336629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 smtClean="0"/>
                <a:t>Service </a:t>
              </a:r>
              <a:r>
                <a:rPr lang="en-US" sz="1200" dirty="0"/>
                <a:t>providers’ requirements for eID </a:t>
              </a:r>
              <a:r>
                <a:rPr lang="en-US" sz="1200" dirty="0" smtClean="0"/>
                <a:t>solutions - Empirical </a:t>
              </a:r>
              <a:r>
                <a:rPr lang="en-US" sz="1200" dirty="0"/>
                <a:t>evidence from the leisure sector</a:t>
              </a:r>
              <a:endParaRPr lang="de-DE" sz="2400" dirty="0"/>
            </a:p>
          </p:txBody>
        </p:sp>
      </p:grpSp>
    </p:spTree>
    <p:extLst>
      <p:ext uri="{BB962C8B-B14F-4D97-AF65-F5344CB8AC3E}">
        <p14:creationId xmlns:p14="http://schemas.microsoft.com/office/powerpoint/2010/main" val="14974025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hteck 10"/>
          <p:cNvSpPr>
            <a:spLocks noChangeArrowheads="1"/>
          </p:cNvSpPr>
          <p:nvPr/>
        </p:nvSpPr>
        <p:spPr bwMode="auto">
          <a:xfrm>
            <a:off x="467542" y="3357249"/>
            <a:ext cx="1656000" cy="2304445"/>
          </a:xfrm>
          <a:prstGeom prst="rect">
            <a:avLst/>
          </a:prstGeom>
          <a:solidFill>
            <a:schemeClr val="accent1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lIns="36000" rIns="36000" anchor="ctr"/>
          <a:lstStyle/>
          <a:p>
            <a:pPr algn="ctr">
              <a:defRPr/>
            </a:pPr>
            <a:r>
              <a:rPr lang="en-GB" sz="1400" dirty="0" smtClean="0">
                <a:solidFill>
                  <a:schemeClr val="bg1"/>
                </a:solidFill>
              </a:rPr>
              <a:t>Sample Characteristics</a:t>
            </a:r>
            <a:endParaRPr lang="en-GB" sz="1400" dirty="0">
              <a:solidFill>
                <a:schemeClr val="bg1"/>
              </a:solidFill>
            </a:endParaRPr>
          </a:p>
        </p:txBody>
      </p:sp>
      <p:sp>
        <p:nvSpPr>
          <p:cNvPr id="12" name="Rechteck 11"/>
          <p:cNvSpPr/>
          <p:nvPr/>
        </p:nvSpPr>
        <p:spPr bwMode="auto">
          <a:xfrm>
            <a:off x="2123542" y="3357249"/>
            <a:ext cx="6542846" cy="2304702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lIns="108000" tIns="108000"/>
          <a:lstStyle/>
          <a:p>
            <a:pPr algn="ctr">
              <a:spcAft>
                <a:spcPts val="300"/>
              </a:spcAft>
              <a:defRPr/>
            </a:pPr>
            <a:r>
              <a:rPr lang="en-GB" sz="1400" b="0" dirty="0" smtClean="0"/>
              <a:t>Markets addressed: 30% National, 25% Europe, 45% Global</a:t>
            </a:r>
            <a:endParaRPr lang="en-GB" sz="1400" b="0" dirty="0"/>
          </a:p>
        </p:txBody>
      </p:sp>
      <p:sp>
        <p:nvSpPr>
          <p:cNvPr id="83972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de-DE" dirty="0" smtClean="0"/>
              <a:t>Survey design </a:t>
            </a:r>
            <a:r>
              <a:rPr lang="de-DE" dirty="0" err="1" smtClean="0"/>
              <a:t>and</a:t>
            </a:r>
            <a:r>
              <a:rPr lang="de-DE" dirty="0" smtClean="0"/>
              <a:t> sample </a:t>
            </a:r>
            <a:r>
              <a:rPr lang="de-DE" dirty="0" err="1"/>
              <a:t>c</a:t>
            </a:r>
            <a:r>
              <a:rPr lang="de-DE" dirty="0" err="1" smtClean="0"/>
              <a:t>haracteristics</a:t>
            </a:r>
            <a:r>
              <a:rPr lang="de-DE" dirty="0" smtClean="0"/>
              <a:t> </a:t>
            </a:r>
            <a:endParaRPr lang="en-GB" sz="2400" dirty="0" smtClean="0"/>
          </a:p>
        </p:txBody>
      </p:sp>
      <p:sp>
        <p:nvSpPr>
          <p:cNvPr id="83974" name="Rechteck 4"/>
          <p:cNvSpPr>
            <a:spLocks noChangeArrowheads="1"/>
          </p:cNvSpPr>
          <p:nvPr/>
        </p:nvSpPr>
        <p:spPr bwMode="auto">
          <a:xfrm>
            <a:off x="467542" y="1628799"/>
            <a:ext cx="1656000" cy="1728450"/>
          </a:xfrm>
          <a:prstGeom prst="rect">
            <a:avLst/>
          </a:prstGeom>
          <a:solidFill>
            <a:schemeClr val="accent1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ctr"/>
            <a:r>
              <a:rPr lang="de-DE" sz="1400" dirty="0" smtClean="0">
                <a:solidFill>
                  <a:schemeClr val="bg1"/>
                </a:solidFill>
              </a:rPr>
              <a:t>Survey Design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6" name="Rechteck 5"/>
          <p:cNvSpPr/>
          <p:nvPr/>
        </p:nvSpPr>
        <p:spPr bwMode="auto">
          <a:xfrm>
            <a:off x="2123542" y="1628799"/>
            <a:ext cx="6552914" cy="1728193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lIns="108000" anchor="ctr"/>
          <a:lstStyle/>
          <a:p>
            <a:pPr marL="285750" indent="-285750">
              <a:spcAft>
                <a:spcPts val="300"/>
              </a:spcAft>
              <a:buFont typeface="Wingdings" pitchFamily="2" charset="2"/>
              <a:buChar char="§"/>
              <a:defRPr/>
            </a:pPr>
            <a:r>
              <a:rPr lang="en-GB" sz="1400" b="0" dirty="0" smtClean="0"/>
              <a:t>Considered Stakeholders: Relying Parties in the B2C Market</a:t>
            </a:r>
          </a:p>
          <a:p>
            <a:pPr marL="285750" indent="-285750">
              <a:spcAft>
                <a:spcPts val="300"/>
              </a:spcAft>
              <a:buFont typeface="Wingdings" pitchFamily="2" charset="2"/>
              <a:buChar char="§"/>
              <a:defRPr/>
            </a:pPr>
            <a:r>
              <a:rPr lang="en-GB" sz="1400" b="0" dirty="0" smtClean="0"/>
              <a:t>Two sectors of the leisure industry: tourism and adult entertainmen</a:t>
            </a:r>
            <a:r>
              <a:rPr lang="en-GB" sz="1400" dirty="0"/>
              <a:t>t</a:t>
            </a:r>
            <a:endParaRPr lang="en-GB" sz="1400" b="0" dirty="0" smtClean="0"/>
          </a:p>
          <a:p>
            <a:pPr marL="285750" indent="-285750">
              <a:spcAft>
                <a:spcPts val="300"/>
              </a:spcAft>
              <a:buFont typeface="Wingdings" pitchFamily="2" charset="2"/>
              <a:buChar char="§"/>
              <a:defRPr/>
            </a:pPr>
            <a:r>
              <a:rPr lang="en-GB" sz="1400" dirty="0" smtClean="0"/>
              <a:t>Fully standardized questionnaire offered online and on paper </a:t>
            </a:r>
          </a:p>
          <a:p>
            <a:pPr marL="285750" indent="-285750">
              <a:spcAft>
                <a:spcPts val="300"/>
              </a:spcAft>
              <a:buFont typeface="Wingdings" pitchFamily="2" charset="2"/>
              <a:buChar char="§"/>
              <a:defRPr/>
            </a:pPr>
            <a:r>
              <a:rPr lang="en-GB" sz="1400" b="0" dirty="0" smtClean="0"/>
              <a:t>Participants were contacted at trade shows and by E-Mail</a:t>
            </a:r>
          </a:p>
          <a:p>
            <a:pPr marL="285750" indent="-285750">
              <a:spcAft>
                <a:spcPts val="300"/>
              </a:spcAft>
              <a:buFont typeface="Wingdings" pitchFamily="2" charset="2"/>
              <a:buChar char="§"/>
              <a:defRPr/>
            </a:pPr>
            <a:r>
              <a:rPr lang="en-GB" sz="1400" b="0" dirty="0" smtClean="0"/>
              <a:t>65 respondents</a:t>
            </a:r>
          </a:p>
          <a:p>
            <a:pPr marL="285750" indent="-285750">
              <a:spcAft>
                <a:spcPts val="300"/>
              </a:spcAft>
              <a:buFont typeface="Wingdings" pitchFamily="2" charset="2"/>
              <a:buChar char="§"/>
              <a:defRPr/>
            </a:pPr>
            <a:r>
              <a:rPr lang="en-GB" sz="1400" dirty="0" smtClean="0"/>
              <a:t>Analysis: Descriptive, Comparison of Means</a:t>
            </a:r>
            <a:endParaRPr lang="en-GB" sz="1400" b="0" dirty="0" smtClean="0"/>
          </a:p>
        </p:txBody>
      </p:sp>
      <p:grpSp>
        <p:nvGrpSpPr>
          <p:cNvPr id="83977" name="Gruppieren 7"/>
          <p:cNvGrpSpPr>
            <a:grpSpLocks/>
          </p:cNvGrpSpPr>
          <p:nvPr/>
        </p:nvGrpSpPr>
        <p:grpSpPr bwMode="auto">
          <a:xfrm>
            <a:off x="2267745" y="3816646"/>
            <a:ext cx="6264563" cy="1700586"/>
            <a:chOff x="64560" y="-307116"/>
            <a:chExt cx="13271417" cy="2003263"/>
          </a:xfrm>
        </p:grpSpPr>
        <p:graphicFrame>
          <p:nvGraphicFramePr>
            <p:cNvPr id="9" name="Diagramm 8"/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564189456"/>
                </p:ext>
              </p:extLst>
            </p:nvPr>
          </p:nvGraphicFramePr>
          <p:xfrm>
            <a:off x="64560" y="-307116"/>
            <a:ext cx="6712755" cy="1950958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  <p:graphicFrame>
          <p:nvGraphicFramePr>
            <p:cNvPr id="10" name="Diagramm 9"/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1281122042"/>
                </p:ext>
              </p:extLst>
            </p:nvPr>
          </p:nvGraphicFramePr>
          <p:xfrm>
            <a:off x="7081778" y="-137467"/>
            <a:ext cx="6254199" cy="1833614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</p:grpSp>
    </p:spTree>
    <p:extLst>
      <p:ext uri="{BB962C8B-B14F-4D97-AF65-F5344CB8AC3E}">
        <p14:creationId xmlns:p14="http://schemas.microsoft.com/office/powerpoint/2010/main" val="1216806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hteck 10"/>
          <p:cNvSpPr>
            <a:spLocks noChangeArrowheads="1"/>
          </p:cNvSpPr>
          <p:nvPr/>
        </p:nvSpPr>
        <p:spPr bwMode="auto">
          <a:xfrm>
            <a:off x="467544" y="3436420"/>
            <a:ext cx="1656000" cy="2232025"/>
          </a:xfrm>
          <a:prstGeom prst="rect">
            <a:avLst/>
          </a:prstGeom>
          <a:solidFill>
            <a:schemeClr val="accent1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lIns="36000" rIns="36000" anchor="ctr"/>
          <a:lstStyle/>
          <a:p>
            <a:pPr algn="ctr">
              <a:defRPr/>
            </a:pPr>
            <a:r>
              <a:rPr lang="en-US" sz="1400" dirty="0">
                <a:solidFill>
                  <a:schemeClr val="bg1"/>
                </a:solidFill>
              </a:rPr>
              <a:t>Types of problems encountered due </a:t>
            </a:r>
            <a:r>
              <a:rPr lang="en-US" sz="1400" dirty="0" smtClean="0">
                <a:solidFill>
                  <a:schemeClr val="bg1"/>
                </a:solidFill>
              </a:rPr>
              <a:t>to </a:t>
            </a:r>
            <a:r>
              <a:rPr lang="en-US" sz="1400" dirty="0">
                <a:solidFill>
                  <a:schemeClr val="bg1"/>
                </a:solidFill>
              </a:rPr>
              <a:t>user errors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12" name="Rechteck 11"/>
          <p:cNvSpPr/>
          <p:nvPr/>
        </p:nvSpPr>
        <p:spPr bwMode="auto">
          <a:xfrm>
            <a:off x="2123543" y="3436420"/>
            <a:ext cx="6549117" cy="2232025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anchor="ctr"/>
          <a:lstStyle/>
          <a:p>
            <a:pPr>
              <a:spcAft>
                <a:spcPts val="300"/>
              </a:spcAft>
              <a:defRPr/>
            </a:pPr>
            <a:endParaRPr lang="de-DE" sz="1800" b="0" dirty="0"/>
          </a:p>
        </p:txBody>
      </p:sp>
      <p:sp>
        <p:nvSpPr>
          <p:cNvPr id="86020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en-GB" sz="2400" cap="none" dirty="0" smtClean="0"/>
              <a:t>Frequency and types of errors in user authen</a:t>
            </a:r>
            <a:r>
              <a:rPr lang="en-GB" dirty="0" smtClean="0"/>
              <a:t>tication</a:t>
            </a:r>
            <a:endParaRPr lang="en-GB" sz="2400" cap="none" dirty="0" smtClean="0"/>
          </a:p>
        </p:txBody>
      </p:sp>
      <p:sp>
        <p:nvSpPr>
          <p:cNvPr id="86022" name="Rechteck 4"/>
          <p:cNvSpPr>
            <a:spLocks noChangeArrowheads="1"/>
          </p:cNvSpPr>
          <p:nvPr/>
        </p:nvSpPr>
        <p:spPr bwMode="auto">
          <a:xfrm>
            <a:off x="467543" y="1268413"/>
            <a:ext cx="1656000" cy="1439862"/>
          </a:xfrm>
          <a:prstGeom prst="rect">
            <a:avLst/>
          </a:prstGeom>
          <a:solidFill>
            <a:schemeClr val="accent1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Frequency of </a:t>
            </a:r>
            <a:r>
              <a:rPr lang="en-US" sz="1200" dirty="0">
                <a:solidFill>
                  <a:schemeClr val="bg1"/>
                </a:solidFill>
              </a:rPr>
              <a:t>(user generated) </a:t>
            </a:r>
            <a:r>
              <a:rPr lang="en-US" sz="1400" dirty="0">
                <a:solidFill>
                  <a:schemeClr val="bg1"/>
                </a:solidFill>
              </a:rPr>
              <a:t>errors in user authentication management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6" name="Rechteck 5"/>
          <p:cNvSpPr/>
          <p:nvPr/>
        </p:nvSpPr>
        <p:spPr bwMode="auto">
          <a:xfrm>
            <a:off x="2123543" y="1268413"/>
            <a:ext cx="6549117" cy="1439862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anchor="ctr"/>
          <a:lstStyle/>
          <a:p>
            <a:pPr>
              <a:spcAft>
                <a:spcPts val="300"/>
              </a:spcAft>
              <a:defRPr/>
            </a:pPr>
            <a:endParaRPr lang="de-DE" sz="1800" b="0" dirty="0"/>
          </a:p>
        </p:txBody>
      </p:sp>
      <p:graphicFrame>
        <p:nvGraphicFramePr>
          <p:cNvPr id="13" name="Diagramm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74627418"/>
              </p:ext>
            </p:extLst>
          </p:nvPr>
        </p:nvGraphicFramePr>
        <p:xfrm>
          <a:off x="2340446" y="1196752"/>
          <a:ext cx="6369647" cy="15115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4" name="Diagramm 1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65093412"/>
              </p:ext>
            </p:extLst>
          </p:nvPr>
        </p:nvGraphicFramePr>
        <p:xfrm>
          <a:off x="1403646" y="3392130"/>
          <a:ext cx="7272810" cy="227631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6026" name="Textfeld 14"/>
          <p:cNvSpPr txBox="1">
            <a:spLocks noChangeArrowheads="1"/>
          </p:cNvSpPr>
          <p:nvPr/>
        </p:nvSpPr>
        <p:spPr bwMode="auto">
          <a:xfrm>
            <a:off x="467543" y="2744058"/>
            <a:ext cx="8425632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266700" indent="-2667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de-DE" sz="1600" dirty="0">
                <a:sym typeface="Wingdings" pitchFamily="2" charset="2"/>
              </a:rPr>
              <a:t> </a:t>
            </a:r>
            <a:r>
              <a:rPr lang="en-GB" sz="1600" dirty="0" smtClean="0">
                <a:sym typeface="Wingdings" pitchFamily="2" charset="2"/>
              </a:rPr>
              <a:t>The survey sample showed that problems concerned with user authentication</a:t>
            </a:r>
            <a:br>
              <a:rPr lang="en-GB" sz="1600" dirty="0" smtClean="0">
                <a:sym typeface="Wingdings" pitchFamily="2" charset="2"/>
              </a:rPr>
            </a:br>
            <a:r>
              <a:rPr lang="en-GB" sz="1600" dirty="0" smtClean="0"/>
              <a:t>are not viewed as </a:t>
            </a:r>
            <a:r>
              <a:rPr lang="en-GB" sz="1600" dirty="0"/>
              <a:t>prominent by relying </a:t>
            </a:r>
            <a:r>
              <a:rPr lang="en-GB" sz="1600" dirty="0" smtClean="0"/>
              <a:t>parties</a:t>
            </a:r>
            <a:endParaRPr lang="en-GB" sz="1600" dirty="0"/>
          </a:p>
        </p:txBody>
      </p:sp>
      <p:sp>
        <p:nvSpPr>
          <p:cNvPr id="86027" name="Textfeld 15"/>
          <p:cNvSpPr txBox="1">
            <a:spLocks noChangeArrowheads="1"/>
          </p:cNvSpPr>
          <p:nvPr/>
        </p:nvSpPr>
        <p:spPr bwMode="auto">
          <a:xfrm>
            <a:off x="467543" y="5723559"/>
            <a:ext cx="8569646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266700" indent="-2667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de-DE" sz="1600" dirty="0">
                <a:sym typeface="Wingdings" pitchFamily="2" charset="2"/>
              </a:rPr>
              <a:t> </a:t>
            </a:r>
            <a:r>
              <a:rPr lang="en-GB" sz="1600" dirty="0" smtClean="0">
                <a:sym typeface="Wingdings" pitchFamily="2" charset="2"/>
              </a:rPr>
              <a:t>The most typical errors found are typos and forgotten passwords</a:t>
            </a:r>
            <a:endParaRPr lang="en-GB" sz="1600" dirty="0"/>
          </a:p>
        </p:txBody>
      </p:sp>
    </p:spTree>
    <p:extLst>
      <p:ext uri="{BB962C8B-B14F-4D97-AF65-F5344CB8AC3E}">
        <p14:creationId xmlns:p14="http://schemas.microsoft.com/office/powerpoint/2010/main" val="97535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hteck 10"/>
          <p:cNvSpPr>
            <a:spLocks noChangeArrowheads="1"/>
          </p:cNvSpPr>
          <p:nvPr/>
        </p:nvSpPr>
        <p:spPr bwMode="auto">
          <a:xfrm>
            <a:off x="467542" y="4086785"/>
            <a:ext cx="1656186" cy="1934603"/>
          </a:xfrm>
          <a:prstGeom prst="rect">
            <a:avLst/>
          </a:prstGeom>
          <a:solidFill>
            <a:schemeClr val="accent1"/>
          </a:solidFill>
          <a:ln w="9525" algn="ctr">
            <a:solidFill>
              <a:schemeClr val="tx1"/>
            </a:solidFill>
            <a:round/>
            <a:headEnd/>
            <a:tailEnd/>
          </a:ln>
          <a:effectLst/>
          <a:extLst/>
        </p:spPr>
        <p:txBody>
          <a:bodyPr lIns="36000" rIns="36000" anchor="ctr"/>
          <a:lstStyle/>
          <a:p>
            <a:pPr algn="ctr">
              <a:defRPr/>
            </a:pPr>
            <a:r>
              <a:rPr lang="en-US" sz="1400" dirty="0">
                <a:solidFill>
                  <a:schemeClr val="bg1"/>
                </a:solidFill>
              </a:rPr>
              <a:t>Expected </a:t>
            </a:r>
            <a:r>
              <a:rPr lang="en-US" sz="1400" dirty="0" smtClean="0">
                <a:solidFill>
                  <a:schemeClr val="bg1"/>
                </a:solidFill>
              </a:rPr>
              <a:t>transition costs</a:t>
            </a:r>
            <a:br>
              <a:rPr lang="en-US" sz="1400" dirty="0" smtClean="0">
                <a:solidFill>
                  <a:schemeClr val="bg1"/>
                </a:solidFill>
              </a:rPr>
            </a:br>
            <a:r>
              <a:rPr lang="en-US" sz="1400" dirty="0" smtClean="0">
                <a:solidFill>
                  <a:schemeClr val="bg1"/>
                </a:solidFill>
              </a:rPr>
              <a:t>to </a:t>
            </a:r>
            <a:r>
              <a:rPr lang="en-US" sz="1400" dirty="0">
                <a:solidFill>
                  <a:schemeClr val="bg1"/>
                </a:solidFill>
              </a:rPr>
              <a:t>eIDs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12" name="Rechteck 11"/>
          <p:cNvSpPr/>
          <p:nvPr/>
        </p:nvSpPr>
        <p:spPr bwMode="auto">
          <a:xfrm>
            <a:off x="2123728" y="4086785"/>
            <a:ext cx="6552728" cy="1934603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anchor="ctr"/>
          <a:lstStyle/>
          <a:p>
            <a:pPr>
              <a:spcAft>
                <a:spcPts val="300"/>
              </a:spcAft>
              <a:defRPr/>
            </a:pPr>
            <a:endParaRPr lang="de-DE" sz="1800" b="0" dirty="0"/>
          </a:p>
        </p:txBody>
      </p:sp>
      <p:sp>
        <p:nvSpPr>
          <p:cNvPr id="87044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en-GB" sz="2400" dirty="0" smtClean="0"/>
              <a:t>Authentication methods and expected transition costs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4294967295"/>
          </p:nvPr>
        </p:nvSpPr>
        <p:spPr>
          <a:xfrm>
            <a:off x="8496300" y="6524625"/>
            <a:ext cx="647700" cy="333375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de-DE" dirty="0" smtClean="0"/>
              <a:t>	</a:t>
            </a:r>
            <a:endParaRPr lang="de-DE" dirty="0"/>
          </a:p>
        </p:txBody>
      </p:sp>
      <p:sp>
        <p:nvSpPr>
          <p:cNvPr id="87046" name="Rechteck 4"/>
          <p:cNvSpPr>
            <a:spLocks noChangeArrowheads="1"/>
          </p:cNvSpPr>
          <p:nvPr/>
        </p:nvSpPr>
        <p:spPr bwMode="auto">
          <a:xfrm>
            <a:off x="467542" y="1268411"/>
            <a:ext cx="1656186" cy="2447925"/>
          </a:xfrm>
          <a:prstGeom prst="rect">
            <a:avLst/>
          </a:prstGeom>
          <a:solidFill>
            <a:schemeClr val="accent1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Authentication methods for services provided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6" name="Rechteck 5"/>
          <p:cNvSpPr/>
          <p:nvPr/>
        </p:nvSpPr>
        <p:spPr bwMode="auto">
          <a:xfrm>
            <a:off x="2123729" y="1268410"/>
            <a:ext cx="6552728" cy="2447925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anchor="ctr"/>
          <a:lstStyle/>
          <a:p>
            <a:pPr>
              <a:spcAft>
                <a:spcPts val="300"/>
              </a:spcAft>
              <a:defRPr/>
            </a:pPr>
            <a:endParaRPr lang="de-DE" sz="1800" b="0" dirty="0"/>
          </a:p>
        </p:txBody>
      </p:sp>
      <p:sp>
        <p:nvSpPr>
          <p:cNvPr id="87048" name="Textfeld 14"/>
          <p:cNvSpPr txBox="1">
            <a:spLocks noChangeArrowheads="1"/>
          </p:cNvSpPr>
          <p:nvPr/>
        </p:nvSpPr>
        <p:spPr bwMode="auto">
          <a:xfrm>
            <a:off x="467542" y="3717032"/>
            <a:ext cx="878497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266700" indent="-2667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de-DE" sz="1400" dirty="0">
                <a:latin typeface="+mn-lt"/>
                <a:sym typeface="Wingdings" pitchFamily="2" charset="2"/>
              </a:rPr>
              <a:t></a:t>
            </a:r>
            <a:r>
              <a:rPr lang="de-DE" sz="1600" dirty="0">
                <a:latin typeface="+mn-lt"/>
                <a:sym typeface="Wingdings" pitchFamily="2" charset="2"/>
              </a:rPr>
              <a:t> </a:t>
            </a:r>
            <a:r>
              <a:rPr lang="en-GB" sz="1400" dirty="0" smtClean="0">
                <a:latin typeface="+mn-lt"/>
              </a:rPr>
              <a:t>Username and Password is the most common method of authentication</a:t>
            </a:r>
            <a:endParaRPr lang="en-GB" sz="1400" dirty="0">
              <a:latin typeface="+mn-lt"/>
            </a:endParaRPr>
          </a:p>
        </p:txBody>
      </p:sp>
      <p:graphicFrame>
        <p:nvGraphicFramePr>
          <p:cNvPr id="19" name="Diagramm 1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521152197"/>
              </p:ext>
            </p:extLst>
          </p:nvPr>
        </p:nvGraphicFramePr>
        <p:xfrm>
          <a:off x="2352212" y="1301968"/>
          <a:ext cx="6324244" cy="24466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1" name="Diagramm 2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504115350"/>
              </p:ext>
            </p:extLst>
          </p:nvPr>
        </p:nvGraphicFramePr>
        <p:xfrm>
          <a:off x="2383332" y="3861049"/>
          <a:ext cx="6105526" cy="21603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057410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en-GB" sz="2400" cap="none" dirty="0" smtClean="0"/>
              <a:t>Importance of eID features</a:t>
            </a:r>
            <a:endParaRPr lang="en-GB" sz="2400" dirty="0" smtClean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4294967295"/>
          </p:nvPr>
        </p:nvSpPr>
        <p:spPr>
          <a:xfrm>
            <a:off x="8496300" y="6524625"/>
            <a:ext cx="647700" cy="333375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de-DE" dirty="0" smtClean="0"/>
              <a:t>	</a:t>
            </a:r>
            <a:endParaRPr lang="de-DE" dirty="0"/>
          </a:p>
        </p:txBody>
      </p:sp>
      <p:sp>
        <p:nvSpPr>
          <p:cNvPr id="88068" name="Rechteck 4"/>
          <p:cNvSpPr>
            <a:spLocks noChangeArrowheads="1"/>
          </p:cNvSpPr>
          <p:nvPr/>
        </p:nvSpPr>
        <p:spPr bwMode="auto">
          <a:xfrm>
            <a:off x="466725" y="1484784"/>
            <a:ext cx="1656000" cy="3960912"/>
          </a:xfrm>
          <a:prstGeom prst="rect">
            <a:avLst/>
          </a:prstGeom>
          <a:solidFill>
            <a:schemeClr val="accent1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Importance of eID features for service providers’ services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6" name="Rechteck 5"/>
          <p:cNvSpPr/>
          <p:nvPr/>
        </p:nvSpPr>
        <p:spPr bwMode="auto">
          <a:xfrm>
            <a:off x="2122725" y="1484784"/>
            <a:ext cx="6527355" cy="3960912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anchor="ctr"/>
          <a:lstStyle/>
          <a:p>
            <a:pPr>
              <a:spcAft>
                <a:spcPts val="300"/>
              </a:spcAft>
              <a:defRPr/>
            </a:pPr>
            <a:endParaRPr lang="de-DE" sz="1800" b="0" dirty="0"/>
          </a:p>
        </p:txBody>
      </p:sp>
      <p:sp>
        <p:nvSpPr>
          <p:cNvPr id="88070" name="Textfeld 14"/>
          <p:cNvSpPr txBox="1">
            <a:spLocks noChangeArrowheads="1"/>
          </p:cNvSpPr>
          <p:nvPr/>
        </p:nvSpPr>
        <p:spPr bwMode="auto">
          <a:xfrm>
            <a:off x="539552" y="5517232"/>
            <a:ext cx="7920880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266700" indent="-2667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en-GB" sz="1600" dirty="0" smtClean="0">
                <a:sym typeface="Wingdings" pitchFamily="2" charset="2"/>
              </a:rPr>
              <a:t> </a:t>
            </a:r>
            <a:r>
              <a:rPr lang="en-GB" sz="1600" dirty="0" smtClean="0">
                <a:latin typeface="+mn-lt"/>
                <a:sym typeface="Wingdings" pitchFamily="2" charset="2"/>
              </a:rPr>
              <a:t>Results show that different Industries have different priorities concerning the importance of how data is obtained </a:t>
            </a:r>
            <a:endParaRPr lang="en-GB" sz="1600" dirty="0">
              <a:latin typeface="+mn-lt"/>
            </a:endParaRPr>
          </a:p>
        </p:txBody>
      </p:sp>
      <p:grpSp>
        <p:nvGrpSpPr>
          <p:cNvPr id="88071" name="Gruppieren 17"/>
          <p:cNvGrpSpPr>
            <a:grpSpLocks/>
          </p:cNvGrpSpPr>
          <p:nvPr/>
        </p:nvGrpSpPr>
        <p:grpSpPr bwMode="auto">
          <a:xfrm>
            <a:off x="2339752" y="1590381"/>
            <a:ext cx="6048672" cy="3710827"/>
            <a:chOff x="867562" y="1"/>
            <a:chExt cx="5293870" cy="3265002"/>
          </a:xfrm>
        </p:grpSpPr>
        <p:pic>
          <p:nvPicPr>
            <p:cNvPr id="88072" name="Grafik 18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b="14079"/>
            <a:stretch>
              <a:fillRect/>
            </a:stretch>
          </p:blipFill>
          <p:spPr bwMode="auto">
            <a:xfrm rot="5400000">
              <a:off x="1972689" y="-1105126"/>
              <a:ext cx="3083615" cy="52938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88073" name="Grafik 19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51131" t="37662" r="1218" b="58900"/>
            <a:stretch>
              <a:fillRect/>
            </a:stretch>
          </p:blipFill>
          <p:spPr bwMode="auto">
            <a:xfrm>
              <a:off x="3858039" y="3082786"/>
              <a:ext cx="2269436" cy="18221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1958347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Titel 1"/>
          <p:cNvSpPr>
            <a:spLocks noGrp="1"/>
          </p:cNvSpPr>
          <p:nvPr>
            <p:ph type="title"/>
          </p:nvPr>
        </p:nvSpPr>
        <p:spPr>
          <a:xfrm>
            <a:off x="466725" y="334800"/>
            <a:ext cx="8208000" cy="369332"/>
          </a:xfrm>
        </p:spPr>
        <p:txBody>
          <a:bodyPr/>
          <a:lstStyle/>
          <a:p>
            <a:r>
              <a:rPr lang="en-GB" dirty="0" smtClean="0"/>
              <a:t>Implementation hurdles</a:t>
            </a:r>
            <a:endParaRPr lang="en-GB" sz="2400" dirty="0" smtClean="0"/>
          </a:p>
        </p:txBody>
      </p:sp>
      <p:sp>
        <p:nvSpPr>
          <p:cNvPr id="89092" name="Rechteck 4"/>
          <p:cNvSpPr>
            <a:spLocks noChangeArrowheads="1"/>
          </p:cNvSpPr>
          <p:nvPr/>
        </p:nvSpPr>
        <p:spPr bwMode="auto">
          <a:xfrm>
            <a:off x="466725" y="1484784"/>
            <a:ext cx="1656000" cy="3916038"/>
          </a:xfrm>
          <a:prstGeom prst="rect">
            <a:avLst/>
          </a:prstGeom>
          <a:solidFill>
            <a:schemeClr val="accent1"/>
          </a:solidFill>
          <a:ln w="9525" algn="ctr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Hurdles to the implementation of eID technology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6" name="Rechteck 5"/>
          <p:cNvSpPr/>
          <p:nvPr/>
        </p:nvSpPr>
        <p:spPr bwMode="auto">
          <a:xfrm>
            <a:off x="2122725" y="1484784"/>
            <a:ext cx="6554549" cy="3916037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anchor="ctr"/>
          <a:lstStyle/>
          <a:p>
            <a:pPr>
              <a:spcAft>
                <a:spcPts val="300"/>
              </a:spcAft>
              <a:defRPr/>
            </a:pPr>
            <a:endParaRPr lang="de-DE" sz="1800" b="0" dirty="0"/>
          </a:p>
        </p:txBody>
      </p:sp>
      <p:sp>
        <p:nvSpPr>
          <p:cNvPr id="89095" name="Rechteck 7"/>
          <p:cNvSpPr>
            <a:spLocks noChangeArrowheads="1"/>
          </p:cNvSpPr>
          <p:nvPr/>
        </p:nvSpPr>
        <p:spPr bwMode="auto">
          <a:xfrm>
            <a:off x="539552" y="5508521"/>
            <a:ext cx="7848869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marL="266700" indent="-266700"/>
            <a:r>
              <a:rPr lang="en-GB" sz="1600" dirty="0" smtClean="0">
                <a:solidFill>
                  <a:srgbClr val="000000"/>
                </a:solidFill>
                <a:sym typeface="Wingdings" pitchFamily="2" charset="2"/>
              </a:rPr>
              <a:t> </a:t>
            </a:r>
            <a:r>
              <a:rPr lang="en-GB" sz="1600" b="1" dirty="0" smtClean="0">
                <a:solidFill>
                  <a:srgbClr val="000000"/>
                </a:solidFill>
                <a:sym typeface="Wingdings" pitchFamily="2" charset="2"/>
              </a:rPr>
              <a:t>Results show significant industry differences concerning the knowledge of </a:t>
            </a:r>
            <a:r>
              <a:rPr lang="en-GB" sz="1600" b="1" dirty="0" err="1" smtClean="0">
                <a:solidFill>
                  <a:srgbClr val="000000"/>
                </a:solidFill>
                <a:sym typeface="Wingdings" pitchFamily="2" charset="2"/>
              </a:rPr>
              <a:t>eID</a:t>
            </a:r>
            <a:r>
              <a:rPr lang="en-GB" sz="1600" b="1" dirty="0" smtClean="0">
                <a:solidFill>
                  <a:srgbClr val="000000"/>
                </a:solidFill>
                <a:sym typeface="Wingdings" pitchFamily="2" charset="2"/>
              </a:rPr>
              <a:t> technology</a:t>
            </a:r>
            <a:endParaRPr lang="en-GB" sz="1600" b="1" dirty="0">
              <a:solidFill>
                <a:srgbClr val="000000"/>
              </a:solidFill>
            </a:endParaRPr>
          </a:p>
        </p:txBody>
      </p:sp>
      <p:grpSp>
        <p:nvGrpSpPr>
          <p:cNvPr id="89094" name="Gruppieren 24"/>
          <p:cNvGrpSpPr>
            <a:grpSpLocks/>
          </p:cNvGrpSpPr>
          <p:nvPr/>
        </p:nvGrpSpPr>
        <p:grpSpPr bwMode="auto">
          <a:xfrm>
            <a:off x="2267740" y="1596317"/>
            <a:ext cx="6048676" cy="3804504"/>
            <a:chOff x="327022" y="76984"/>
            <a:chExt cx="5768151" cy="3827392"/>
          </a:xfrm>
        </p:grpSpPr>
        <p:pic>
          <p:nvPicPr>
            <p:cNvPr id="89096" name="Grafik 25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rot="5400000">
              <a:off x="1388509" y="-984503"/>
              <a:ext cx="3645176" cy="57681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89097" name="Grafik 26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51131" t="37662" r="1218" b="58900"/>
            <a:stretch>
              <a:fillRect/>
            </a:stretch>
          </p:blipFill>
          <p:spPr bwMode="auto">
            <a:xfrm>
              <a:off x="3825737" y="3722159"/>
              <a:ext cx="2269436" cy="18221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3678881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aster_IAO">
  <a:themeElements>
    <a:clrScheme name="Fraunhofer2">
      <a:dk1>
        <a:srgbClr val="000000"/>
      </a:dk1>
      <a:lt1>
        <a:srgbClr val="FFFFFF"/>
      </a:lt1>
      <a:dk2>
        <a:srgbClr val="179C7D"/>
      </a:dk2>
      <a:lt2>
        <a:srgbClr val="A8AFAF"/>
      </a:lt2>
      <a:accent1>
        <a:srgbClr val="179C7D"/>
      </a:accent1>
      <a:accent2>
        <a:srgbClr val="006E92"/>
      </a:accent2>
      <a:accent3>
        <a:srgbClr val="25BAE2"/>
      </a:accent3>
      <a:accent4>
        <a:srgbClr val="B1C800"/>
      </a:accent4>
      <a:accent5>
        <a:srgbClr val="FEEFD6"/>
      </a:accent5>
      <a:accent6>
        <a:srgbClr val="E1E3E3"/>
      </a:accent6>
      <a:hlink>
        <a:srgbClr val="25BAE2"/>
      </a:hlink>
      <a:folHlink>
        <a:srgbClr val="B1C800"/>
      </a:folHlink>
    </a:clrScheme>
    <a:fontScheme name="Bullets">
      <a:majorFont>
        <a:latin typeface="Frutiger LT Com 45 Light"/>
        <a:ea typeface=""/>
        <a:cs typeface=""/>
      </a:majorFont>
      <a:minorFont>
        <a:latin typeface="Frutiger LT Com 55 Roman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40000"/>
          </a:spcAft>
          <a:buClrTx/>
          <a:buSzTx/>
          <a:buFont typeface="Wingdings" pitchFamily="2" charset="2"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Frutiger LT Com 55 Roman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0" tIns="0" rIns="0" bIns="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40000"/>
          </a:spcAft>
          <a:buClrTx/>
          <a:buSzTx/>
          <a:buFont typeface="Wingdings" pitchFamily="2" charset="2"/>
          <a:buNone/>
          <a:tabLst/>
          <a:defRPr kumimoji="0" lang="de-DE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Frutiger LT Com 55 Roman" pitchFamily="34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ullets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ullets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ullets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ullets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ullets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ullets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ullets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ullets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ullets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ullets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ullets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ullets 13">
        <a:dk1>
          <a:srgbClr val="000000"/>
        </a:dk1>
        <a:lt1>
          <a:srgbClr val="FFFFFF"/>
        </a:lt1>
        <a:dk2>
          <a:srgbClr val="000000"/>
        </a:dk2>
        <a:lt2>
          <a:srgbClr val="A8AFAF"/>
        </a:lt2>
        <a:accent1>
          <a:srgbClr val="009475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AAC8BD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ullets 14">
        <a:dk1>
          <a:srgbClr val="000000"/>
        </a:dk1>
        <a:lt1>
          <a:srgbClr val="FFFFFF"/>
        </a:lt1>
        <a:dk2>
          <a:srgbClr val="000000"/>
        </a:dk2>
        <a:lt2>
          <a:srgbClr val="A8AFAF"/>
        </a:lt2>
        <a:accent1>
          <a:srgbClr val="009475"/>
        </a:accent1>
        <a:accent2>
          <a:srgbClr val="009475"/>
        </a:accent2>
        <a:accent3>
          <a:srgbClr val="FFFFFF"/>
        </a:accent3>
        <a:accent4>
          <a:srgbClr val="000000"/>
        </a:accent4>
        <a:accent5>
          <a:srgbClr val="AAC8BD"/>
        </a:accent5>
        <a:accent6>
          <a:srgbClr val="008669"/>
        </a:accent6>
        <a:hlink>
          <a:srgbClr val="009475"/>
        </a:hlink>
        <a:folHlink>
          <a:srgbClr val="00947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ullets 15">
        <a:dk1>
          <a:srgbClr val="000000"/>
        </a:dk1>
        <a:lt1>
          <a:srgbClr val="FFFFFF"/>
        </a:lt1>
        <a:dk2>
          <a:srgbClr val="009475"/>
        </a:dk2>
        <a:lt2>
          <a:srgbClr val="A8AFAF"/>
        </a:lt2>
        <a:accent1>
          <a:srgbClr val="25BAE2"/>
        </a:accent1>
        <a:accent2>
          <a:srgbClr val="006E92"/>
        </a:accent2>
        <a:accent3>
          <a:srgbClr val="FFFFFF"/>
        </a:accent3>
        <a:accent4>
          <a:srgbClr val="000000"/>
        </a:accent4>
        <a:accent5>
          <a:srgbClr val="ACD9EE"/>
        </a:accent5>
        <a:accent6>
          <a:srgbClr val="006384"/>
        </a:accent6>
        <a:hlink>
          <a:srgbClr val="4C636F"/>
        </a:hlink>
        <a:folHlink>
          <a:srgbClr val="9E1C2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ullets 16">
        <a:dk1>
          <a:srgbClr val="000000"/>
        </a:dk1>
        <a:lt1>
          <a:srgbClr val="FFFFFF"/>
        </a:lt1>
        <a:dk2>
          <a:srgbClr val="009475"/>
        </a:dk2>
        <a:lt2>
          <a:srgbClr val="25BAE2"/>
        </a:lt2>
        <a:accent1>
          <a:srgbClr val="009475"/>
        </a:accent1>
        <a:accent2>
          <a:srgbClr val="006E92"/>
        </a:accent2>
        <a:accent3>
          <a:srgbClr val="FFFFFF"/>
        </a:accent3>
        <a:accent4>
          <a:srgbClr val="000000"/>
        </a:accent4>
        <a:accent5>
          <a:srgbClr val="AAC8BD"/>
        </a:accent5>
        <a:accent6>
          <a:srgbClr val="006384"/>
        </a:accent6>
        <a:hlink>
          <a:srgbClr val="4C636F"/>
        </a:hlink>
        <a:folHlink>
          <a:srgbClr val="9E1C2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">
  <a:themeElements>
    <a:clrScheme name="Fraunhofer Farbpalette">
      <a:dk1>
        <a:srgbClr val="000000"/>
      </a:dk1>
      <a:lt1>
        <a:srgbClr val="FFFFFF"/>
      </a:lt1>
      <a:dk2>
        <a:srgbClr val="179C7D"/>
      </a:dk2>
      <a:lt2>
        <a:srgbClr val="A8AFAF"/>
      </a:lt2>
      <a:accent1>
        <a:srgbClr val="EB6A0A"/>
      </a:accent1>
      <a:accent2>
        <a:srgbClr val="006E92"/>
      </a:accent2>
      <a:accent3>
        <a:srgbClr val="25BAE2"/>
      </a:accent3>
      <a:accent4>
        <a:srgbClr val="B1C800"/>
      </a:accent4>
      <a:accent5>
        <a:srgbClr val="FEEFD6"/>
      </a:accent5>
      <a:accent6>
        <a:srgbClr val="E1E3E3"/>
      </a:accent6>
      <a:hlink>
        <a:srgbClr val="25BAE2"/>
      </a:hlink>
      <a:folHlink>
        <a:srgbClr val="B1C8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Body 1">
    <a:dk1>
      <a:srgbClr val="000000"/>
    </a:dk1>
    <a:lt1>
      <a:srgbClr val="FFFFFF"/>
    </a:lt1>
    <a:dk2>
      <a:srgbClr val="000000"/>
    </a:dk2>
    <a:lt2>
      <a:srgbClr val="808080"/>
    </a:lt2>
    <a:accent1>
      <a:srgbClr val="B2B2B2"/>
    </a:accent1>
    <a:accent2>
      <a:srgbClr val="EE1847"/>
    </a:accent2>
    <a:accent3>
      <a:srgbClr val="FFFFFF"/>
    </a:accent3>
    <a:accent4>
      <a:srgbClr val="000000"/>
    </a:accent4>
    <a:accent5>
      <a:srgbClr val="D5D5D5"/>
    </a:accent5>
    <a:accent6>
      <a:srgbClr val="D8153F"/>
    </a:accent6>
    <a:hlink>
      <a:srgbClr val="F56482"/>
    </a:hlink>
    <a:folHlink>
      <a:srgbClr val="FAC8D2"/>
    </a:folHlink>
  </a:clrScheme>
  <a:fontScheme name="Body">
    <a:majorFont>
      <a:latin typeface="Arial"/>
      <a:ea typeface=""/>
      <a:cs typeface=""/>
    </a:majorFont>
    <a:minorFont>
      <a:latin typeface="Arial"/>
      <a:ea typeface=""/>
      <a:cs typeface=""/>
    </a:minorFont>
  </a:fontScheme>
  <a:fmtScheme name="Larissa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2.xml><?xml version="1.0" encoding="utf-8"?>
<a:themeOverride xmlns:a="http://schemas.openxmlformats.org/drawingml/2006/main">
  <a:clrScheme name="Body 1">
    <a:dk1>
      <a:srgbClr val="000000"/>
    </a:dk1>
    <a:lt1>
      <a:srgbClr val="FFFFFF"/>
    </a:lt1>
    <a:dk2>
      <a:srgbClr val="000000"/>
    </a:dk2>
    <a:lt2>
      <a:srgbClr val="808080"/>
    </a:lt2>
    <a:accent1>
      <a:srgbClr val="B2B2B2"/>
    </a:accent1>
    <a:accent2>
      <a:srgbClr val="EE1847"/>
    </a:accent2>
    <a:accent3>
      <a:srgbClr val="FFFFFF"/>
    </a:accent3>
    <a:accent4>
      <a:srgbClr val="000000"/>
    </a:accent4>
    <a:accent5>
      <a:srgbClr val="D5D5D5"/>
    </a:accent5>
    <a:accent6>
      <a:srgbClr val="D8153F"/>
    </a:accent6>
    <a:hlink>
      <a:srgbClr val="F56482"/>
    </a:hlink>
    <a:folHlink>
      <a:srgbClr val="FAC8D2"/>
    </a:folHlink>
  </a:clrScheme>
  <a:fontScheme name="Body">
    <a:majorFont>
      <a:latin typeface="Arial"/>
      <a:ea typeface=""/>
      <a:cs typeface=""/>
    </a:majorFont>
    <a:minorFont>
      <a:latin typeface="Arial"/>
      <a:ea typeface=""/>
      <a:cs typeface=""/>
    </a:minorFont>
  </a:fontScheme>
  <a:fmtScheme name="Larissa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3.xml><?xml version="1.0" encoding="utf-8"?>
<a:themeOverride xmlns:a="http://schemas.openxmlformats.org/drawingml/2006/main">
  <a:clrScheme name="Body 1">
    <a:dk1>
      <a:srgbClr val="000000"/>
    </a:dk1>
    <a:lt1>
      <a:srgbClr val="FFFFFF"/>
    </a:lt1>
    <a:dk2>
      <a:srgbClr val="000000"/>
    </a:dk2>
    <a:lt2>
      <a:srgbClr val="808080"/>
    </a:lt2>
    <a:accent1>
      <a:srgbClr val="B2B2B2"/>
    </a:accent1>
    <a:accent2>
      <a:srgbClr val="EE1847"/>
    </a:accent2>
    <a:accent3>
      <a:srgbClr val="FFFFFF"/>
    </a:accent3>
    <a:accent4>
      <a:srgbClr val="000000"/>
    </a:accent4>
    <a:accent5>
      <a:srgbClr val="D5D5D5"/>
    </a:accent5>
    <a:accent6>
      <a:srgbClr val="D8153F"/>
    </a:accent6>
    <a:hlink>
      <a:srgbClr val="F56482"/>
    </a:hlink>
    <a:folHlink>
      <a:srgbClr val="FAC8D2"/>
    </a:folHlink>
  </a:clrScheme>
  <a:fontScheme name="Body">
    <a:majorFont>
      <a:latin typeface="Arial"/>
      <a:ea typeface=""/>
      <a:cs typeface=""/>
    </a:majorFont>
    <a:minorFont>
      <a:latin typeface="Arial"/>
      <a:ea typeface=""/>
      <a:cs typeface=""/>
    </a:minorFont>
  </a:fontScheme>
  <a:fmtScheme name="Larissa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4.xml><?xml version="1.0" encoding="utf-8"?>
<a:themeOverride xmlns:a="http://schemas.openxmlformats.org/drawingml/2006/main">
  <a:clrScheme name="Body 1">
    <a:dk1>
      <a:srgbClr val="000000"/>
    </a:dk1>
    <a:lt1>
      <a:srgbClr val="FFFFFF"/>
    </a:lt1>
    <a:dk2>
      <a:srgbClr val="000000"/>
    </a:dk2>
    <a:lt2>
      <a:srgbClr val="808080"/>
    </a:lt2>
    <a:accent1>
      <a:srgbClr val="B2B2B2"/>
    </a:accent1>
    <a:accent2>
      <a:srgbClr val="EE1847"/>
    </a:accent2>
    <a:accent3>
      <a:srgbClr val="FFFFFF"/>
    </a:accent3>
    <a:accent4>
      <a:srgbClr val="000000"/>
    </a:accent4>
    <a:accent5>
      <a:srgbClr val="D5D5D5"/>
    </a:accent5>
    <a:accent6>
      <a:srgbClr val="D8153F"/>
    </a:accent6>
    <a:hlink>
      <a:srgbClr val="F56482"/>
    </a:hlink>
    <a:folHlink>
      <a:srgbClr val="FAC8D2"/>
    </a:folHlink>
  </a:clrScheme>
  <a:fontScheme name="Body">
    <a:majorFont>
      <a:latin typeface="Arial"/>
      <a:ea typeface=""/>
      <a:cs typeface=""/>
    </a:majorFont>
    <a:minorFont>
      <a:latin typeface="Arial"/>
      <a:ea typeface=""/>
      <a:cs typeface=""/>
    </a:minorFont>
  </a:fontScheme>
  <a:fmtScheme name="Larissa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5.xml><?xml version="1.0" encoding="utf-8"?>
<a:themeOverride xmlns:a="http://schemas.openxmlformats.org/drawingml/2006/main">
  <a:clrScheme name="Body 1">
    <a:dk1>
      <a:srgbClr val="000000"/>
    </a:dk1>
    <a:lt1>
      <a:srgbClr val="FFFFFF"/>
    </a:lt1>
    <a:dk2>
      <a:srgbClr val="000000"/>
    </a:dk2>
    <a:lt2>
      <a:srgbClr val="808080"/>
    </a:lt2>
    <a:accent1>
      <a:srgbClr val="B2B2B2"/>
    </a:accent1>
    <a:accent2>
      <a:srgbClr val="EE1847"/>
    </a:accent2>
    <a:accent3>
      <a:srgbClr val="FFFFFF"/>
    </a:accent3>
    <a:accent4>
      <a:srgbClr val="000000"/>
    </a:accent4>
    <a:accent5>
      <a:srgbClr val="D5D5D5"/>
    </a:accent5>
    <a:accent6>
      <a:srgbClr val="D8153F"/>
    </a:accent6>
    <a:hlink>
      <a:srgbClr val="F56482"/>
    </a:hlink>
    <a:folHlink>
      <a:srgbClr val="FAC8D2"/>
    </a:folHlink>
  </a:clrScheme>
  <a:fontScheme name="Body">
    <a:majorFont>
      <a:latin typeface="Arial"/>
      <a:ea typeface=""/>
      <a:cs typeface=""/>
    </a:majorFont>
    <a:minorFont>
      <a:latin typeface="Arial"/>
      <a:ea typeface=""/>
      <a:cs typeface=""/>
    </a:minorFont>
  </a:fontScheme>
  <a:fmtScheme name="Larissa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6.xml><?xml version="1.0" encoding="utf-8"?>
<a:themeOverride xmlns:a="http://schemas.openxmlformats.org/drawingml/2006/main">
  <a:clrScheme name="Body 1">
    <a:dk1>
      <a:srgbClr val="000000"/>
    </a:dk1>
    <a:lt1>
      <a:srgbClr val="FFFFFF"/>
    </a:lt1>
    <a:dk2>
      <a:srgbClr val="000000"/>
    </a:dk2>
    <a:lt2>
      <a:srgbClr val="808080"/>
    </a:lt2>
    <a:accent1>
      <a:srgbClr val="B2B2B2"/>
    </a:accent1>
    <a:accent2>
      <a:srgbClr val="EE1847"/>
    </a:accent2>
    <a:accent3>
      <a:srgbClr val="FFFFFF"/>
    </a:accent3>
    <a:accent4>
      <a:srgbClr val="000000"/>
    </a:accent4>
    <a:accent5>
      <a:srgbClr val="D5D5D5"/>
    </a:accent5>
    <a:accent6>
      <a:srgbClr val="D8153F"/>
    </a:accent6>
    <a:hlink>
      <a:srgbClr val="F56482"/>
    </a:hlink>
    <a:folHlink>
      <a:srgbClr val="FAC8D2"/>
    </a:folHlink>
  </a:clrScheme>
  <a:fontScheme name="Body">
    <a:majorFont>
      <a:latin typeface="Arial"/>
      <a:ea typeface=""/>
      <a:cs typeface=""/>
    </a:majorFont>
    <a:minorFont>
      <a:latin typeface="Arial"/>
      <a:ea typeface=""/>
      <a:cs typeface=""/>
    </a:minorFont>
  </a:fontScheme>
  <a:fmtScheme name="Larissa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559</Words>
  <Application>Microsoft Office PowerPoint</Application>
  <PresentationFormat>Bildschirmpräsentation (4:3)</PresentationFormat>
  <Paragraphs>103</Paragraphs>
  <Slides>11</Slides>
  <Notes>4</Notes>
  <HiddenSlides>0</HiddenSlides>
  <MMClips>0</MMClips>
  <ScaleCrop>false</ScaleCrop>
  <HeadingPairs>
    <vt:vector size="6" baseType="variant"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11</vt:i4>
      </vt:variant>
    </vt:vector>
  </HeadingPairs>
  <TitlesOfParts>
    <vt:vector size="13" baseType="lpstr">
      <vt:lpstr>Master_IAO</vt:lpstr>
      <vt:lpstr>Visio</vt:lpstr>
      <vt:lpstr>Service providers’ requirements for eID solutions Empirical evidence from the leisure sector</vt:lpstr>
      <vt:lpstr>Introduction</vt:lpstr>
      <vt:lpstr>Economic perspective on eID technology</vt:lpstr>
      <vt:lpstr>eID stakeholders</vt:lpstr>
      <vt:lpstr>Survey design and sample characteristics </vt:lpstr>
      <vt:lpstr>Frequency and types of errors in user authentication</vt:lpstr>
      <vt:lpstr>Authentication methods and expected transition costs</vt:lpstr>
      <vt:lpstr>Importance of eID features</vt:lpstr>
      <vt:lpstr>Implementation hurdles</vt:lpstr>
      <vt:lpstr>Summary</vt:lpstr>
      <vt:lpstr>Thank you for your attention!</vt:lpstr>
    </vt:vector>
  </TitlesOfParts>
  <Company>Fraunhofer IAO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Sellung, Rachelle</dc:creator>
  <cp:lastModifiedBy>Kubach, Michael</cp:lastModifiedBy>
  <cp:revision>53</cp:revision>
  <cp:lastPrinted>2011-04-27T07:57:31Z</cp:lastPrinted>
  <dcterms:created xsi:type="dcterms:W3CDTF">2013-07-01T10:40:52Z</dcterms:created>
  <dcterms:modified xsi:type="dcterms:W3CDTF">2013-09-10T04:50:01Z</dcterms:modified>
</cp:coreProperties>
</file>

<file path=docProps/thumbnail.jpeg>
</file>

<file path=userCustomization/customUI.xml><?xml version="1.0" encoding="utf-8"?>
<mso:customUI xmlns:doc="http://schemas.microsoft.com/office/2006/01/customui/currentDocument" xmlns:mso="http://schemas.microsoft.com/office/2006/01/customui">
  <mso:ribbon>
    <mso:qat>
      <mso:documentControls>
        <mso:separator idQ="doc:sep1" visible="true"/>
        <mso:control idQ="mso:SlideLayoutGallery" visible="true"/>
      </mso:documentControls>
    </mso:qat>
  </mso:ribbon>
</mso:customUI>
</file>